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7" r:id="rId20"/>
    <p:sldId id="278" r:id="rId21"/>
    <p:sldId id="279"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FF33"/>
    <a:srgbClr val="FF9999"/>
    <a:srgbClr val="CC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0" autoAdjust="0"/>
    <p:restoredTop sz="94660"/>
  </p:normalViewPr>
  <p:slideViewPr>
    <p:cSldViewPr snapToGrid="0">
      <p:cViewPr varScale="1">
        <p:scale>
          <a:sx n="72" d="100"/>
          <a:sy n="72" d="100"/>
        </p:scale>
        <p:origin x="5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36"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837"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838"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39"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0"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41"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97159" name="Picture 2" descr="\\DROBO-FS\QuickDrops\JB\PPTX NG\Droplets\LightingOverlay.png"/>
          <p:cNvPicPr>
            <a:picLocks noChangeAspect="1" noChangeArrowheads="1"/>
          </p:cNvPicPr>
          <p:nvPr/>
        </p:nvPicPr>
        <p:blipFill>
          <a:blip r:embed="rId2">
            <a:alphaModFix amt="30000"/>
          </a:blip>
          <a:srcRect/>
          <a:stretch>
            <a:fillRect/>
          </a:stretch>
        </p:blipFill>
        <p:spPr bwMode="auto">
          <a:xfrm>
            <a:off x="0" y="-1"/>
            <a:ext cx="12192003" cy="6858001"/>
          </a:xfrm>
          <a:prstGeom prst="rect">
            <a:avLst/>
          </a:prstGeom>
          <a:noFill/>
        </p:spPr>
      </p:pic>
      <p:grpSp>
        <p:nvGrpSpPr>
          <p:cNvPr id="62"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640" name="Rectangle 5"/>
            <p:cNvSpPr>
              <a:spLocks noChangeArrowheads="1"/>
            </p:cNvSpPr>
            <p:nvPr/>
          </p:nvSpPr>
          <p:spPr bwMode="auto">
            <a:xfrm>
              <a:off x="1209675" y="4763"/>
              <a:ext cx="23813" cy="2181225"/>
            </a:xfrm>
            <a:prstGeom prst="rect">
              <a:avLst/>
            </a:prstGeom>
            <a:grpFill/>
            <a:ln>
              <a:noFill/>
            </a:ln>
          </p:spPr>
        </p:sp>
        <p:sp>
          <p:nvSpPr>
            <p:cNvPr id="1048641"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42"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43" name="Rectangle 8"/>
            <p:cNvSpPr>
              <a:spLocks noChangeArrowheads="1"/>
            </p:cNvSpPr>
            <p:nvPr/>
          </p:nvSpPr>
          <p:spPr bwMode="auto">
            <a:xfrm>
              <a:off x="414338" y="9525"/>
              <a:ext cx="28575" cy="4481513"/>
            </a:xfrm>
            <a:prstGeom prst="rect">
              <a:avLst/>
            </a:prstGeom>
            <a:grpFill/>
            <a:ln>
              <a:noFill/>
            </a:ln>
          </p:spPr>
        </p:sp>
        <p:sp>
          <p:nvSpPr>
            <p:cNvPr id="1048644"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45"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646"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647"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48"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649"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650"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51"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52"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653"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654"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655"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656"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57"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658"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659"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660"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048661"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2"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048663"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4"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665"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66"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667"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68" name="Rectangle 33"/>
            <p:cNvSpPr>
              <a:spLocks noChangeArrowheads="1"/>
            </p:cNvSpPr>
            <p:nvPr/>
          </p:nvSpPr>
          <p:spPr bwMode="auto">
            <a:xfrm>
              <a:off x="642938" y="6610350"/>
              <a:ext cx="23813" cy="242888"/>
            </a:xfrm>
            <a:prstGeom prst="rect">
              <a:avLst/>
            </a:prstGeom>
            <a:grpFill/>
            <a:ln>
              <a:noFill/>
            </a:ln>
          </p:spPr>
        </p:sp>
        <p:sp>
          <p:nvSpPr>
            <p:cNvPr id="1048669"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70"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671"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672"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673"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674"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675"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76"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677"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678"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679"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80" name="Rectangle 45"/>
            <p:cNvSpPr>
              <a:spLocks noChangeArrowheads="1"/>
            </p:cNvSpPr>
            <p:nvPr/>
          </p:nvSpPr>
          <p:spPr bwMode="auto">
            <a:xfrm>
              <a:off x="1228725" y="4662488"/>
              <a:ext cx="23813" cy="2181225"/>
            </a:xfrm>
            <a:prstGeom prst="rect">
              <a:avLst/>
            </a:prstGeom>
            <a:grpFill/>
            <a:ln>
              <a:noFill/>
            </a:ln>
          </p:spPr>
        </p:sp>
        <p:sp>
          <p:nvSpPr>
            <p:cNvPr id="1048681"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682"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83"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684"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85"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86"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687"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688"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89"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90"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691"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692"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693"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694"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1048695"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96"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4/24/2020</a:t>
            </a:fld>
            <a:endParaRPr lang="en-US" dirty="0"/>
          </a:p>
        </p:txBody>
      </p:sp>
      <p:sp>
        <p:nvSpPr>
          <p:cNvPr id="1048697" name="Footer Placeholder 4"/>
          <p:cNvSpPr>
            <a:spLocks noGrp="1"/>
          </p:cNvSpPr>
          <p:nvPr>
            <p:ph type="ftr" sz="quarter" idx="11"/>
          </p:nvPr>
        </p:nvSpPr>
        <p:spPr>
          <a:xfrm>
            <a:off x="1876424" y="5410201"/>
            <a:ext cx="5124886" cy="365125"/>
          </a:xfrm>
        </p:spPr>
        <p:txBody>
          <a:bodyPr/>
          <a:lstStyle/>
          <a:p>
            <a:endParaRPr lang="en-US" dirty="0"/>
          </a:p>
        </p:txBody>
      </p:sp>
      <p:sp>
        <p:nvSpPr>
          <p:cNvPr id="1048698"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803"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1048804"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1048805"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06"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807" name="Footer Placeholder 5"/>
          <p:cNvSpPr>
            <a:spLocks noGrp="1"/>
          </p:cNvSpPr>
          <p:nvPr>
            <p:ph type="ftr" sz="quarter" idx="11"/>
          </p:nvPr>
        </p:nvSpPr>
        <p:spPr/>
        <p:txBody>
          <a:bodyPr/>
          <a:lstStyle/>
          <a:p>
            <a:endParaRPr lang="en-US" dirty="0"/>
          </a:p>
        </p:txBody>
      </p:sp>
      <p:sp>
        <p:nvSpPr>
          <p:cNvPr id="1048808"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59"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1048760"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1"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62" name="Footer Placeholder 5"/>
          <p:cNvSpPr>
            <a:spLocks noGrp="1"/>
          </p:cNvSpPr>
          <p:nvPr>
            <p:ph type="ftr" sz="quarter" idx="11"/>
          </p:nvPr>
        </p:nvSpPr>
        <p:spPr/>
        <p:txBody>
          <a:bodyPr/>
          <a:lstStyle/>
          <a:p>
            <a:endParaRPr lang="en-US" dirty="0"/>
          </a:p>
        </p:txBody>
      </p:sp>
      <p:sp>
        <p:nvSpPr>
          <p:cNvPr id="1048763"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95"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048796"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97"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98"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99" name="Footer Placeholder 5"/>
          <p:cNvSpPr>
            <a:spLocks noGrp="1"/>
          </p:cNvSpPr>
          <p:nvPr>
            <p:ph type="ftr" sz="quarter" idx="11"/>
          </p:nvPr>
        </p:nvSpPr>
        <p:spPr/>
        <p:txBody>
          <a:bodyPr/>
          <a:lstStyle/>
          <a:p>
            <a:endParaRPr lang="en-US" dirty="0"/>
          </a:p>
        </p:txBody>
      </p:sp>
      <p:sp>
        <p:nvSpPr>
          <p:cNvPr id="1048800"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48801"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802"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54"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1048755"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6"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57" name="Footer Placeholder 5"/>
          <p:cNvSpPr>
            <a:spLocks noGrp="1"/>
          </p:cNvSpPr>
          <p:nvPr>
            <p:ph type="ftr" sz="quarter" idx="11"/>
          </p:nvPr>
        </p:nvSpPr>
        <p:spPr/>
        <p:txBody>
          <a:bodyPr/>
          <a:lstStyle/>
          <a:p>
            <a:endParaRPr lang="en-US" dirty="0"/>
          </a:p>
        </p:txBody>
      </p:sp>
      <p:sp>
        <p:nvSpPr>
          <p:cNvPr id="1048758"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8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1048816"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17"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18"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19"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20"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21"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22" name="Date Placeholder 2"/>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823" name="Footer Placeholder 3"/>
          <p:cNvSpPr>
            <a:spLocks noGrp="1"/>
          </p:cNvSpPr>
          <p:nvPr>
            <p:ph type="ftr" sz="quarter" idx="11"/>
          </p:nvPr>
        </p:nvSpPr>
        <p:spPr/>
        <p:txBody>
          <a:bodyPr/>
          <a:lstStyle/>
          <a:p>
            <a:endParaRPr lang="en-US" dirty="0"/>
          </a:p>
        </p:txBody>
      </p:sp>
      <p:sp>
        <p:nvSpPr>
          <p:cNvPr id="1048824"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64"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048765"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66"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767"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68"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69"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770"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1"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72"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773"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4" name="Date Placeholder 2"/>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75" name="Footer Placeholder 3"/>
          <p:cNvSpPr>
            <a:spLocks noGrp="1"/>
          </p:cNvSpPr>
          <p:nvPr>
            <p:ph type="ftr" sz="quarter" idx="11"/>
          </p:nvPr>
        </p:nvSpPr>
        <p:spPr/>
        <p:txBody>
          <a:bodyPr/>
          <a:lstStyle/>
          <a:p>
            <a:endParaRPr lang="en-US" dirty="0"/>
          </a:p>
        </p:txBody>
      </p:sp>
      <p:sp>
        <p:nvSpPr>
          <p:cNvPr id="1048776"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31" name="Title 1"/>
          <p:cNvSpPr>
            <a:spLocks noGrp="1"/>
          </p:cNvSpPr>
          <p:nvPr>
            <p:ph type="title"/>
          </p:nvPr>
        </p:nvSpPr>
        <p:spPr/>
        <p:txBody>
          <a:bodyPr/>
          <a:lstStyle/>
          <a:p>
            <a:r>
              <a:rPr lang="en-US"/>
              <a:t>Click to edit Master title style</a:t>
            </a:r>
            <a:endParaRPr lang="en-US" dirty="0"/>
          </a:p>
        </p:txBody>
      </p:sp>
      <p:sp>
        <p:nvSpPr>
          <p:cNvPr id="1048832"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33" name="Date Placeholder 3"/>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834" name="Footer Placeholder 4"/>
          <p:cNvSpPr>
            <a:spLocks noGrp="1"/>
          </p:cNvSpPr>
          <p:nvPr>
            <p:ph type="ftr" sz="quarter" idx="11"/>
          </p:nvPr>
        </p:nvSpPr>
        <p:spPr/>
        <p:txBody>
          <a:bodyPr/>
          <a:lstStyle/>
          <a:p>
            <a:endParaRPr lang="en-US" dirty="0"/>
          </a:p>
        </p:txBody>
      </p:sp>
      <p:sp>
        <p:nvSpPr>
          <p:cNvPr id="1048835"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90"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1048791"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2" name="Date Placeholder 3"/>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93" name="Footer Placeholder 4"/>
          <p:cNvSpPr>
            <a:spLocks noGrp="1"/>
          </p:cNvSpPr>
          <p:nvPr>
            <p:ph type="ftr" sz="quarter" idx="11"/>
          </p:nvPr>
        </p:nvSpPr>
        <p:spPr/>
        <p:txBody>
          <a:bodyPr/>
          <a:lstStyle/>
          <a:p>
            <a:endParaRPr lang="en-US" dirty="0"/>
          </a:p>
        </p:txBody>
      </p:sp>
      <p:sp>
        <p:nvSpPr>
          <p:cNvPr id="1048794"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p>
            <a:r>
              <a:rPr lang="en-US"/>
              <a:t>Click to edit Master title style</a:t>
            </a:r>
            <a:endParaRPr lang="en-US" dirty="0"/>
          </a:p>
        </p:txBody>
      </p:sp>
      <p:sp>
        <p:nvSpPr>
          <p:cNvPr id="1048707"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8" name="Date Placeholder 3"/>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09" name="Footer Placeholder 4"/>
          <p:cNvSpPr>
            <a:spLocks noGrp="1"/>
          </p:cNvSpPr>
          <p:nvPr>
            <p:ph type="ftr" sz="quarter" idx="11"/>
          </p:nvPr>
        </p:nvSpPr>
        <p:spPr/>
        <p:txBody>
          <a:bodyPr/>
          <a:lstStyle/>
          <a:p>
            <a:endParaRPr lang="en-US" dirty="0"/>
          </a:p>
        </p:txBody>
      </p:sp>
      <p:sp>
        <p:nvSpPr>
          <p:cNvPr id="1048710"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77"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1048778"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79" name="Date Placeholder 3"/>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80" name="Footer Placeholder 4"/>
          <p:cNvSpPr>
            <a:spLocks noGrp="1"/>
          </p:cNvSpPr>
          <p:nvPr>
            <p:ph type="ftr" sz="quarter" idx="11"/>
          </p:nvPr>
        </p:nvSpPr>
        <p:spPr/>
        <p:txBody>
          <a:bodyPr/>
          <a:lstStyle/>
          <a:p>
            <a:endParaRPr lang="en-US" dirty="0"/>
          </a:p>
        </p:txBody>
      </p:sp>
      <p:sp>
        <p:nvSpPr>
          <p:cNvPr id="1048781"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09" name="Title 1"/>
          <p:cNvSpPr>
            <a:spLocks noGrp="1"/>
          </p:cNvSpPr>
          <p:nvPr>
            <p:ph type="title"/>
          </p:nvPr>
        </p:nvSpPr>
        <p:spPr/>
        <p:txBody>
          <a:bodyPr/>
          <a:lstStyle/>
          <a:p>
            <a:r>
              <a:rPr lang="en-US"/>
              <a:t>Click to edit Master title style</a:t>
            </a:r>
            <a:endParaRPr lang="en-US" dirty="0"/>
          </a:p>
        </p:txBody>
      </p:sp>
      <p:sp>
        <p:nvSpPr>
          <p:cNvPr id="1048810"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11"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12"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813" name="Footer Placeholder 5"/>
          <p:cNvSpPr>
            <a:spLocks noGrp="1"/>
          </p:cNvSpPr>
          <p:nvPr>
            <p:ph type="ftr" sz="quarter" idx="11"/>
          </p:nvPr>
        </p:nvSpPr>
        <p:spPr/>
        <p:txBody>
          <a:bodyPr/>
          <a:lstStyle/>
          <a:p>
            <a:endParaRPr lang="en-US" dirty="0"/>
          </a:p>
        </p:txBody>
      </p:sp>
      <p:sp>
        <p:nvSpPr>
          <p:cNvPr id="1048814"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8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104878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7" name="Date Placeholder 6"/>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88" name="Footer Placeholder 7"/>
          <p:cNvSpPr>
            <a:spLocks noGrp="1"/>
          </p:cNvSpPr>
          <p:nvPr>
            <p:ph type="ftr" sz="quarter" idx="11"/>
          </p:nvPr>
        </p:nvSpPr>
        <p:spPr/>
        <p:txBody>
          <a:bodyPr/>
          <a:lstStyle/>
          <a:p>
            <a:endParaRPr lang="en-US" dirty="0"/>
          </a:p>
        </p:txBody>
      </p:sp>
      <p:sp>
        <p:nvSpPr>
          <p:cNvPr id="104878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50" name="Title 1"/>
          <p:cNvSpPr>
            <a:spLocks noGrp="1"/>
          </p:cNvSpPr>
          <p:nvPr>
            <p:ph type="title"/>
          </p:nvPr>
        </p:nvSpPr>
        <p:spPr/>
        <p:txBody>
          <a:bodyPr/>
          <a:lstStyle/>
          <a:p>
            <a:r>
              <a:rPr lang="en-US"/>
              <a:t>Click to edit Master title style</a:t>
            </a:r>
            <a:endParaRPr lang="en-US" dirty="0"/>
          </a:p>
        </p:txBody>
      </p:sp>
      <p:sp>
        <p:nvSpPr>
          <p:cNvPr id="1048751" name="Date Placeholder 2"/>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752" name="Footer Placeholder 3"/>
          <p:cNvSpPr>
            <a:spLocks noGrp="1"/>
          </p:cNvSpPr>
          <p:nvPr>
            <p:ph type="ftr" sz="quarter" idx="11"/>
          </p:nvPr>
        </p:nvSpPr>
        <p:spPr/>
        <p:txBody>
          <a:bodyPr/>
          <a:lstStyle/>
          <a:p>
            <a:endParaRPr lang="en-US" dirty="0"/>
          </a:p>
        </p:txBody>
      </p:sp>
      <p:sp>
        <p:nvSpPr>
          <p:cNvPr id="1048753"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34" name="Date Placeholder 1"/>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635" name="Footer Placeholder 2"/>
          <p:cNvSpPr>
            <a:spLocks noGrp="1"/>
          </p:cNvSpPr>
          <p:nvPr>
            <p:ph type="ftr" sz="quarter" idx="11"/>
          </p:nvPr>
        </p:nvSpPr>
        <p:spPr/>
        <p:txBody>
          <a:bodyPr/>
          <a:lstStyle/>
          <a:p>
            <a:endParaRPr lang="en-US" dirty="0"/>
          </a:p>
        </p:txBody>
      </p:sp>
      <p:sp>
        <p:nvSpPr>
          <p:cNvPr id="1048636"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25"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1048826"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27"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28"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829" name="Footer Placeholder 5"/>
          <p:cNvSpPr>
            <a:spLocks noGrp="1"/>
          </p:cNvSpPr>
          <p:nvPr>
            <p:ph type="ftr" sz="quarter" idx="11"/>
          </p:nvPr>
        </p:nvSpPr>
        <p:spPr/>
        <p:txBody>
          <a:bodyPr/>
          <a:lstStyle/>
          <a:p>
            <a:endParaRPr lang="en-US" dirty="0"/>
          </a:p>
        </p:txBody>
      </p:sp>
      <p:sp>
        <p:nvSpPr>
          <p:cNvPr id="1048830"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8"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1048619"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620"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21" name="Date Placeholder 4"/>
          <p:cNvSpPr>
            <a:spLocks noGrp="1"/>
          </p:cNvSpPr>
          <p:nvPr>
            <p:ph type="dt" sz="half" idx="10"/>
          </p:nvPr>
        </p:nvSpPr>
        <p:spPr/>
        <p:txBody>
          <a:bodyPr/>
          <a:lstStyle/>
          <a:p>
            <a:fld id="{48A87A34-81AB-432B-8DAE-1953F412C126}" type="datetimeFigureOut">
              <a:rPr lang="en-US" dirty="0"/>
              <a:t>4/24/2020</a:t>
            </a:fld>
            <a:endParaRPr lang="en-US" dirty="0"/>
          </a:p>
        </p:txBody>
      </p:sp>
      <p:sp>
        <p:nvSpPr>
          <p:cNvPr id="1048622" name="Footer Placeholder 5"/>
          <p:cNvSpPr>
            <a:spLocks noGrp="1"/>
          </p:cNvSpPr>
          <p:nvPr>
            <p:ph type="ftr" sz="quarter" idx="11"/>
          </p:nvPr>
        </p:nvSpPr>
        <p:spPr/>
        <p:txBody>
          <a:bodyPr/>
          <a:lstStyle/>
          <a:p>
            <a:endParaRPr lang="en-US" dirty="0"/>
          </a:p>
        </p:txBody>
      </p:sp>
      <p:sp>
        <p:nvSpPr>
          <p:cNvPr id="1048623"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r:embed="rId19">
            <a:alphaModFix amt="30000"/>
          </a:blip>
          <a:srcRect/>
          <a:stretch>
            <a:fillRect/>
          </a:stretch>
        </p:blipFill>
        <p:spPr bwMode="auto">
          <a:xfrm>
            <a:off x="0" y="-1"/>
            <a:ext cx="12192003" cy="6858001"/>
          </a:xfrm>
          <a:prstGeom prst="rect">
            <a:avLst/>
          </a:prstGeom>
          <a:noFill/>
        </p:spPr>
      </p:pic>
      <p:grpSp>
        <p:nvGrpSpPr>
          <p:cNvPr id="28" name="Group 7"/>
          <p:cNvGrpSpPr/>
          <p:nvPr/>
        </p:nvGrpSpPr>
        <p:grpSpPr>
          <a:xfrm>
            <a:off x="-14288" y="0"/>
            <a:ext cx="12053888" cy="6858001"/>
            <a:chOff x="-14288" y="0"/>
            <a:chExt cx="12053888" cy="6858001"/>
          </a:xfrm>
        </p:grpSpPr>
        <p:grpSp>
          <p:nvGrpSpPr>
            <p:cNvPr id="2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576" name="Rectangle 5"/>
              <p:cNvSpPr>
                <a:spLocks noChangeArrowheads="1"/>
              </p:cNvSpPr>
              <p:nvPr/>
            </p:nvSpPr>
            <p:spPr bwMode="auto">
              <a:xfrm>
                <a:off x="114300" y="4763"/>
                <a:ext cx="23813" cy="2181225"/>
              </a:xfrm>
              <a:prstGeom prst="rect">
                <a:avLst/>
              </a:prstGeom>
              <a:grpFill/>
              <a:ln>
                <a:noFill/>
              </a:ln>
            </p:spPr>
          </p:sp>
          <p:sp>
            <p:nvSpPr>
              <p:cNvPr id="104857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7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57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58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58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58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58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58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8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58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587"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4858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104858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59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59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592" name="Rectangle 21"/>
              <p:cNvSpPr>
                <a:spLocks noChangeArrowheads="1"/>
              </p:cNvSpPr>
              <p:nvPr/>
            </p:nvSpPr>
            <p:spPr bwMode="auto">
              <a:xfrm>
                <a:off x="133350" y="4662488"/>
                <a:ext cx="23813" cy="2181225"/>
              </a:xfrm>
              <a:prstGeom prst="rect">
                <a:avLst/>
              </a:prstGeom>
              <a:grpFill/>
              <a:ln>
                <a:noFill/>
              </a:ln>
            </p:spPr>
          </p:sp>
          <p:sp>
            <p:nvSpPr>
              <p:cNvPr id="104859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59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9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59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9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59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59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60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3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603"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604"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605"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06"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607"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608"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609"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10"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611"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12" name="Rectangle 41"/>
              <p:cNvSpPr>
                <a:spLocks noChangeArrowheads="1"/>
              </p:cNvSpPr>
              <p:nvPr/>
            </p:nvSpPr>
            <p:spPr bwMode="auto">
              <a:xfrm>
                <a:off x="11939587" y="6596063"/>
                <a:ext cx="23813" cy="252413"/>
              </a:xfrm>
              <a:prstGeom prst="rect">
                <a:avLst/>
              </a:prstGeom>
              <a:grpFill/>
              <a:ln>
                <a:noFill/>
              </a:ln>
            </p:spPr>
          </p:sp>
        </p:grpSp>
      </p:grpSp>
      <p:sp>
        <p:nvSpPr>
          <p:cNvPr id="1048613"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1048614"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5"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4/24/2020</a:t>
            </a:fld>
            <a:endParaRPr lang="en-US" dirty="0"/>
          </a:p>
        </p:txBody>
      </p:sp>
      <p:sp>
        <p:nvSpPr>
          <p:cNvPr id="1048616"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1048617"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9.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9.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9.xml" /></Relationships>
</file>

<file path=ppt/slides/_rels/slide1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hyperlink" Target="https://en.wikipedia.org/wiki/Circuit_board" TargetMode="External" /><Relationship Id="rId1" Type="http://schemas.openxmlformats.org/officeDocument/2006/relationships/slideLayout" Target="../slideLayouts/slideLayout9.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9.xml"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9.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9.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 Id="rId4" Type="http://schemas.openxmlformats.org/officeDocument/2006/relationships/image" Target="../media/image18.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9.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itle 1"/>
          <p:cNvSpPr>
            <a:spLocks noGrp="1"/>
          </p:cNvSpPr>
          <p:nvPr>
            <p:ph type="ctrTitle"/>
          </p:nvPr>
        </p:nvSpPr>
        <p:spPr>
          <a:xfrm>
            <a:off x="1974574" y="139908"/>
            <a:ext cx="10217426" cy="1497496"/>
          </a:xfrm>
        </p:spPr>
        <p:txBody>
          <a:bodyPr>
            <a:normAutofit fontScale="90000"/>
          </a:bodyPr>
          <a:lstStyle/>
          <a:p>
            <a:r>
              <a:rPr lang="en-US" sz="6000">
                <a:solidFill>
                  <a:srgbClr val="FF0000"/>
                </a:solidFill>
                <a:latin typeface="Bauhaus 93" panose="04030905020B02020C02" pitchFamily="82" charset="0"/>
              </a:rPr>
              <a:t>HOME AUTOMATION SYSTEM</a:t>
            </a:r>
            <a:endParaRPr lang="en-IN" sz="6000" dirty="0">
              <a:solidFill>
                <a:srgbClr val="FF0000"/>
              </a:solidFill>
              <a:latin typeface="Bauhaus 93" panose="04030905020B02020C02" pitchFamily="82" charset="0"/>
            </a:endParaRPr>
          </a:p>
        </p:txBody>
      </p:sp>
      <p:sp>
        <p:nvSpPr>
          <p:cNvPr id="1048700" name="Subtitle 2"/>
          <p:cNvSpPr>
            <a:spLocks noGrp="1"/>
          </p:cNvSpPr>
          <p:nvPr>
            <p:ph type="subTitle" idx="1"/>
          </p:nvPr>
        </p:nvSpPr>
        <p:spPr>
          <a:xfrm>
            <a:off x="1550505" y="1881810"/>
            <a:ext cx="7726018" cy="1497496"/>
          </a:xfrm>
        </p:spPr>
        <p:txBody>
          <a:bodyPr>
            <a:normAutofit/>
          </a:bodyPr>
          <a:lstStyle/>
          <a:p>
            <a:r>
              <a:rPr lang="en-US" sz="3200" dirty="0">
                <a:solidFill>
                  <a:srgbClr val="FFFF00"/>
                </a:solidFill>
              </a:rPr>
              <a:t>DEPARTMENT OF ELECTRONICS AND TELECOMMUNICATION </a:t>
            </a:r>
            <a:r>
              <a:rPr lang="en-US" sz="3200" baseline="30000" dirty="0">
                <a:solidFill>
                  <a:srgbClr val="FFFF00"/>
                </a:solidFill>
              </a:rPr>
              <a:t> </a:t>
            </a:r>
            <a:endParaRPr lang="en-IN" sz="3200" dirty="0">
              <a:solidFill>
                <a:srgbClr val="FFFF00"/>
              </a:solidFill>
            </a:endParaRPr>
          </a:p>
        </p:txBody>
      </p:sp>
      <p:sp>
        <p:nvSpPr>
          <p:cNvPr id="1048701" name="TextBox 4"/>
          <p:cNvSpPr txBox="1"/>
          <p:nvPr/>
        </p:nvSpPr>
        <p:spPr>
          <a:xfrm>
            <a:off x="7712765" y="4391507"/>
            <a:ext cx="4068418" cy="1424940"/>
          </a:xfrm>
          <a:prstGeom prst="rect">
            <a:avLst/>
          </a:prstGeom>
          <a:noFill/>
        </p:spPr>
        <p:txBody>
          <a:bodyPr wrap="square" rtlCol="0">
            <a:spAutoFit/>
          </a:bodyPr>
          <a:lstStyle/>
          <a:p>
            <a:r>
              <a:rPr lang="en-US" dirty="0">
                <a:solidFill>
                  <a:srgbClr val="FFFFFF"/>
                </a:solidFill>
                <a:latin typeface="Bahnschrift" panose="020B0502040204020203" pitchFamily="34" charset="0"/>
              </a:rPr>
              <a:t>DEBAJIT SAHA</a:t>
            </a:r>
          </a:p>
          <a:p>
            <a:r>
              <a:rPr lang="en-US" dirty="0">
                <a:solidFill>
                  <a:srgbClr val="FFFFFF"/>
                </a:solidFill>
                <a:latin typeface="Bahnschrift" panose="020B0502040204020203" pitchFamily="34" charset="0"/>
              </a:rPr>
              <a:t>MAINAK DEY</a:t>
            </a:r>
          </a:p>
          <a:p>
            <a:r>
              <a:rPr lang="en-US" dirty="0">
                <a:solidFill>
                  <a:srgbClr val="FFFFFF"/>
                </a:solidFill>
                <a:latin typeface="Bahnschrift" panose="020B0502040204020203" pitchFamily="34" charset="0"/>
              </a:rPr>
              <a:t>ANANYA GHOSH</a:t>
            </a:r>
          </a:p>
          <a:p>
            <a:r>
              <a:rPr lang="en-US" dirty="0">
                <a:solidFill>
                  <a:srgbClr val="FFFFFF"/>
                </a:solidFill>
                <a:latin typeface="Bahnschrift" panose="020B0502040204020203" pitchFamily="34" charset="0"/>
              </a:rPr>
              <a:t>DEBARUN KANJILAL</a:t>
            </a:r>
          </a:p>
          <a:p>
            <a:r>
              <a:rPr lang="en-US" dirty="0">
                <a:solidFill>
                  <a:srgbClr val="FFFFFF"/>
                </a:solidFill>
                <a:latin typeface="Bahnschrift" panose="020B0502040204020203" pitchFamily="34" charset="0"/>
              </a:rPr>
              <a:t>SOUMAJIT KARMAKAR</a:t>
            </a:r>
          </a:p>
        </p:txBody>
      </p:sp>
      <p:pic>
        <p:nvPicPr>
          <p:cNvPr id="2097160" name="Picture 2" descr="Smart Home Automation System for Smart Cities"/>
          <p:cNvPicPr>
            <a:picLocks noChangeAspect="1" noChangeArrowheads="1"/>
          </p:cNvPicPr>
          <p:nvPr/>
        </p:nvPicPr>
        <p:blipFill>
          <a:blip r:embed="rId2"/>
          <a:srcRect/>
          <a:stretch>
            <a:fillRect/>
          </a:stretch>
        </p:blipFill>
        <p:spPr bwMode="auto">
          <a:xfrm>
            <a:off x="1974574" y="3140765"/>
            <a:ext cx="4121426" cy="291741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1"/>
          <p:cNvSpPr>
            <a:spLocks noGrp="1"/>
          </p:cNvSpPr>
          <p:nvPr>
            <p:ph type="title"/>
          </p:nvPr>
        </p:nvSpPr>
        <p:spPr>
          <a:xfrm>
            <a:off x="1141409" y="203777"/>
            <a:ext cx="5934508" cy="1639886"/>
          </a:xfrm>
        </p:spPr>
        <p:txBody>
          <a:bodyPr>
            <a:normAutofit/>
          </a:bodyPr>
          <a:lstStyle/>
          <a:p>
            <a:r>
              <a:rPr lang="en-US" sz="4800" dirty="0">
                <a:solidFill>
                  <a:srgbClr val="000000"/>
                </a:solidFill>
              </a:rPr>
              <a:t>DC ADAPTER</a:t>
            </a:r>
            <a:endParaRPr lang="en-IN" sz="4800" dirty="0">
              <a:solidFill>
                <a:srgbClr val="000000"/>
              </a:solidFill>
            </a:endParaRPr>
          </a:p>
        </p:txBody>
      </p:sp>
      <p:sp>
        <p:nvSpPr>
          <p:cNvPr id="1048724" name="Text Placeholder 3"/>
          <p:cNvSpPr>
            <a:spLocks noGrp="1"/>
          </p:cNvSpPr>
          <p:nvPr>
            <p:ph type="body" sz="half" idx="2"/>
          </p:nvPr>
        </p:nvSpPr>
        <p:spPr/>
        <p:txBody>
          <a:bodyPr>
            <a:normAutofit/>
          </a:bodyPr>
          <a:lstStyle/>
          <a:p>
            <a:r>
              <a:rPr lang="en-US" sz="2400" dirty="0">
                <a:solidFill>
                  <a:schemeClr val="bg2">
                    <a:lumMod val="50000"/>
                  </a:schemeClr>
                </a:solidFill>
              </a:rPr>
              <a:t> </a:t>
            </a:r>
            <a:r>
              <a:rPr lang="en-US" sz="2400" dirty="0">
                <a:solidFill>
                  <a:srgbClr val="65FF65"/>
                </a:solidFill>
              </a:rPr>
              <a:t>Most </a:t>
            </a:r>
            <a:r>
              <a:rPr lang="en-US" sz="2400" b="1" dirty="0">
                <a:solidFill>
                  <a:srgbClr val="65FF65"/>
                </a:solidFill>
              </a:rPr>
              <a:t>DC adapters</a:t>
            </a:r>
            <a:r>
              <a:rPr lang="en-US" sz="2400" dirty="0">
                <a:solidFill>
                  <a:srgbClr val="65FF65"/>
                </a:solidFill>
              </a:rPr>
              <a:t> were linear </a:t>
            </a:r>
            <a:r>
              <a:rPr lang="en-US" sz="2400" b="1" dirty="0">
                <a:solidFill>
                  <a:srgbClr val="65FF65"/>
                </a:solidFill>
              </a:rPr>
              <a:t>power</a:t>
            </a:r>
            <a:r>
              <a:rPr lang="en-US" sz="2400" dirty="0">
                <a:solidFill>
                  <a:srgbClr val="65FF65"/>
                </a:solidFill>
              </a:rPr>
              <a:t> supplies, containing a transformer to convert the mains electricity voltage to a lower voltage, a rectifier to convert it to pulsating </a:t>
            </a:r>
            <a:r>
              <a:rPr lang="en-US" sz="2400" b="1" dirty="0">
                <a:solidFill>
                  <a:srgbClr val="65FF65"/>
                </a:solidFill>
              </a:rPr>
              <a:t>DC</a:t>
            </a:r>
            <a:r>
              <a:rPr lang="en-US" sz="2400" dirty="0">
                <a:solidFill>
                  <a:srgbClr val="65FF65"/>
                </a:solidFill>
              </a:rPr>
              <a:t>, and a filter to smooth the pulsating waveform to </a:t>
            </a:r>
            <a:r>
              <a:rPr lang="en-US" sz="2400" b="1" dirty="0">
                <a:solidFill>
                  <a:srgbClr val="65FF65"/>
                </a:solidFill>
              </a:rPr>
              <a:t>DC</a:t>
            </a:r>
            <a:r>
              <a:rPr lang="en-US" sz="2400" dirty="0">
                <a:solidFill>
                  <a:srgbClr val="65FF65"/>
                </a:solidFill>
              </a:rPr>
              <a:t>, with residual ripple variations small enough to leave the powered device</a:t>
            </a:r>
            <a:endParaRPr lang="en-IN" sz="2400" dirty="0">
              <a:solidFill>
                <a:srgbClr val="65FF65"/>
              </a:solidFill>
            </a:endParaRPr>
          </a:p>
        </p:txBody>
      </p:sp>
      <p:pic>
        <p:nvPicPr>
          <p:cNvPr id="2097164" name="Picture 4"/>
          <p:cNvPicPr>
            <a:picLocks noChangeAspect="1"/>
          </p:cNvPicPr>
          <p:nvPr/>
        </p:nvPicPr>
        <p:blipFill>
          <a:blip r:embed="rId2"/>
          <a:stretch>
            <a:fillRect/>
          </a:stretch>
        </p:blipFill>
        <p:spPr>
          <a:xfrm>
            <a:off x="8384414" y="2249485"/>
            <a:ext cx="2946035" cy="27068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Title 1"/>
          <p:cNvSpPr>
            <a:spLocks noGrp="1"/>
          </p:cNvSpPr>
          <p:nvPr>
            <p:ph type="title"/>
          </p:nvPr>
        </p:nvSpPr>
        <p:spPr>
          <a:xfrm>
            <a:off x="1141409" y="132522"/>
            <a:ext cx="5934508" cy="1639886"/>
          </a:xfrm>
        </p:spPr>
        <p:txBody>
          <a:bodyPr>
            <a:normAutofit/>
          </a:bodyPr>
          <a:lstStyle/>
          <a:p>
            <a:r>
              <a:rPr lang="en-US" sz="5400" b="1" dirty="0">
                <a:solidFill>
                  <a:schemeClr val="accent3">
                    <a:lumMod val="60000"/>
                    <a:lumOff val="40000"/>
                  </a:schemeClr>
                </a:solidFill>
              </a:rPr>
              <a:t>RESISTORS</a:t>
            </a:r>
            <a:endParaRPr lang="en-IN" sz="5400" b="1" dirty="0">
              <a:solidFill>
                <a:schemeClr val="accent3">
                  <a:lumMod val="60000"/>
                  <a:lumOff val="40000"/>
                </a:schemeClr>
              </a:solidFill>
            </a:endParaRPr>
          </a:p>
        </p:txBody>
      </p:sp>
      <p:sp>
        <p:nvSpPr>
          <p:cNvPr id="1048726" name="Text Placeholder 3"/>
          <p:cNvSpPr>
            <a:spLocks noGrp="1"/>
          </p:cNvSpPr>
          <p:nvPr>
            <p:ph type="body" sz="half" idx="2"/>
          </p:nvPr>
        </p:nvSpPr>
        <p:spPr/>
        <p:txBody>
          <a:bodyPr>
            <a:normAutofit/>
          </a:bodyPr>
          <a:lstStyle/>
          <a:p>
            <a:r>
              <a:rPr lang="en-US" sz="2400" dirty="0"/>
              <a:t>A </a:t>
            </a:r>
            <a:r>
              <a:rPr lang="en-US" sz="2400" b="1" dirty="0"/>
              <a:t>resistor</a:t>
            </a:r>
            <a:r>
              <a:rPr lang="en-US" sz="2400" dirty="0"/>
              <a:t> is a passive two-terminal electrical component that implements electrical resistance as a circuit element. In electronic circuits, </a:t>
            </a:r>
            <a:r>
              <a:rPr lang="en-US" sz="2400" b="1" dirty="0"/>
              <a:t>resistors</a:t>
            </a:r>
            <a:r>
              <a:rPr lang="en-US" sz="2400" dirty="0"/>
              <a:t> are used to reduce current flow, adjust signal levels, to divide voltages, bias active elements, and terminate transmission lines, among other uses.</a:t>
            </a:r>
            <a:endParaRPr lang="en-IN" sz="2400" dirty="0"/>
          </a:p>
        </p:txBody>
      </p:sp>
      <p:pic>
        <p:nvPicPr>
          <p:cNvPr id="2097165" name="Picture 4"/>
          <p:cNvPicPr>
            <a:picLocks noChangeAspect="1"/>
          </p:cNvPicPr>
          <p:nvPr/>
        </p:nvPicPr>
        <p:blipFill>
          <a:blip r:embed="rId2"/>
          <a:stretch>
            <a:fillRect/>
          </a:stretch>
        </p:blipFill>
        <p:spPr>
          <a:xfrm>
            <a:off x="7266925" y="1772408"/>
            <a:ext cx="3613110" cy="25291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Title 1"/>
          <p:cNvSpPr>
            <a:spLocks noGrp="1"/>
          </p:cNvSpPr>
          <p:nvPr>
            <p:ph type="title"/>
          </p:nvPr>
        </p:nvSpPr>
        <p:spPr>
          <a:xfrm>
            <a:off x="1141410" y="167369"/>
            <a:ext cx="5934508" cy="1639886"/>
          </a:xfrm>
        </p:spPr>
        <p:txBody>
          <a:bodyPr/>
          <a:lstStyle/>
          <a:p>
            <a:r>
              <a:rPr lang="en-US" dirty="0">
                <a:solidFill>
                  <a:srgbClr val="008000"/>
                </a:solidFill>
              </a:rPr>
              <a:t>JUMPER WIRES &amp; CONNECTING WIRES</a:t>
            </a:r>
            <a:endParaRPr lang="en-IN" dirty="0">
              <a:solidFill>
                <a:srgbClr val="008000"/>
              </a:solidFill>
            </a:endParaRPr>
          </a:p>
        </p:txBody>
      </p:sp>
      <p:sp>
        <p:nvSpPr>
          <p:cNvPr id="1048728" name="Text Placeholder 3"/>
          <p:cNvSpPr>
            <a:spLocks noGrp="1"/>
          </p:cNvSpPr>
          <p:nvPr>
            <p:ph type="body" sz="half" idx="2"/>
          </p:nvPr>
        </p:nvSpPr>
        <p:spPr/>
        <p:txBody>
          <a:bodyPr>
            <a:normAutofit/>
          </a:bodyPr>
          <a:lstStyle/>
          <a:p>
            <a:r>
              <a:rPr lang="en-US" sz="2000" b="1" dirty="0"/>
              <a:t>Jumper wires</a:t>
            </a:r>
            <a:r>
              <a:rPr lang="en-US" sz="2000" dirty="0"/>
              <a:t> are simply </a:t>
            </a:r>
            <a:r>
              <a:rPr lang="en-US" sz="2000" b="1" dirty="0"/>
              <a:t>wires</a:t>
            </a:r>
            <a:r>
              <a:rPr lang="en-US" sz="2000" dirty="0"/>
              <a:t> that have connector pins at each end, allowing them to be used to connect two points to each other without soldering. </a:t>
            </a:r>
            <a:r>
              <a:rPr lang="en-US" sz="2000" b="1" dirty="0"/>
              <a:t>Jumper wires</a:t>
            </a:r>
            <a:r>
              <a:rPr lang="en-US" sz="2000" dirty="0"/>
              <a:t> are typically used with breadboards and other prototyping tools in order to make it easy to change a circuit as needed.</a:t>
            </a:r>
            <a:endParaRPr lang="en-IN" sz="2000" dirty="0"/>
          </a:p>
        </p:txBody>
      </p:sp>
      <p:pic>
        <p:nvPicPr>
          <p:cNvPr id="2097166" name="Picture 5"/>
          <p:cNvPicPr>
            <a:picLocks noChangeAspect="1"/>
          </p:cNvPicPr>
          <p:nvPr/>
        </p:nvPicPr>
        <p:blipFill>
          <a:blip r:embed="rId2"/>
          <a:stretch>
            <a:fillRect/>
          </a:stretch>
        </p:blipFill>
        <p:spPr>
          <a:xfrm>
            <a:off x="7267324" y="1675527"/>
            <a:ext cx="3506561" cy="2773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p:nvPr>
        </p:nvSpPr>
        <p:spPr>
          <a:xfrm>
            <a:off x="1141410" y="273541"/>
            <a:ext cx="5934508" cy="1639886"/>
          </a:xfrm>
        </p:spPr>
        <p:txBody>
          <a:bodyPr/>
          <a:lstStyle/>
          <a:p>
            <a:r>
              <a:rPr lang="en-US" b="1" dirty="0">
                <a:solidFill>
                  <a:schemeClr val="accent5">
                    <a:lumMod val="50000"/>
                  </a:schemeClr>
                </a:solidFill>
              </a:rPr>
              <a:t>LED</a:t>
            </a:r>
            <a:endParaRPr lang="en-IN" b="1" dirty="0">
              <a:solidFill>
                <a:schemeClr val="accent5">
                  <a:lumMod val="50000"/>
                </a:schemeClr>
              </a:solidFill>
            </a:endParaRPr>
          </a:p>
        </p:txBody>
      </p:sp>
      <p:sp>
        <p:nvSpPr>
          <p:cNvPr id="1048639" name="Text Placeholder 3"/>
          <p:cNvSpPr>
            <a:spLocks noGrp="1"/>
          </p:cNvSpPr>
          <p:nvPr>
            <p:ph type="body" sz="half" idx="2"/>
          </p:nvPr>
        </p:nvSpPr>
        <p:spPr/>
        <p:txBody>
          <a:bodyPr>
            <a:normAutofit fontScale="93750" lnSpcReduction="10000"/>
          </a:bodyPr>
          <a:lstStyle/>
          <a:p>
            <a:r>
              <a:rPr lang="en-US" sz="2400" dirty="0">
                <a:solidFill>
                  <a:srgbClr val="6600CC"/>
                </a:solidFill>
              </a:rPr>
              <a:t>A </a:t>
            </a:r>
            <a:r>
              <a:rPr lang="en-US" sz="2400" b="1" dirty="0">
                <a:solidFill>
                  <a:srgbClr val="6600CC"/>
                </a:solidFill>
              </a:rPr>
              <a:t>light</a:t>
            </a:r>
            <a:r>
              <a:rPr lang="en-US" sz="2400" dirty="0">
                <a:solidFill>
                  <a:srgbClr val="6600CC"/>
                </a:solidFill>
              </a:rPr>
              <a:t>-emitting diode (</a:t>
            </a:r>
            <a:r>
              <a:rPr lang="en-US" sz="2400" b="1" dirty="0">
                <a:solidFill>
                  <a:srgbClr val="6600CC"/>
                </a:solidFill>
              </a:rPr>
              <a:t>LED</a:t>
            </a:r>
            <a:r>
              <a:rPr lang="en-US" sz="2400" dirty="0">
                <a:solidFill>
                  <a:srgbClr val="6600CC"/>
                </a:solidFill>
              </a:rPr>
              <a:t>) is a semiconductor </a:t>
            </a:r>
            <a:r>
              <a:rPr lang="en-US" sz="2400" b="1" dirty="0">
                <a:solidFill>
                  <a:srgbClr val="6600CC"/>
                </a:solidFill>
              </a:rPr>
              <a:t>light</a:t>
            </a:r>
            <a:r>
              <a:rPr lang="en-US" sz="2400" dirty="0">
                <a:solidFill>
                  <a:srgbClr val="6600CC"/>
                </a:solidFill>
              </a:rPr>
              <a:t> source that emits </a:t>
            </a:r>
            <a:r>
              <a:rPr lang="en-US" sz="2400" b="1" dirty="0">
                <a:solidFill>
                  <a:srgbClr val="6600CC"/>
                </a:solidFill>
              </a:rPr>
              <a:t>light</a:t>
            </a:r>
            <a:r>
              <a:rPr lang="en-US" sz="2400" dirty="0">
                <a:solidFill>
                  <a:srgbClr val="6600CC"/>
                </a:solidFill>
              </a:rPr>
              <a:t> when current flows through it. Electrons in the semiconductor recombine with electron holes, releasing energy in the form of photons. ... Recent developments have produced high-output white </a:t>
            </a:r>
            <a:r>
              <a:rPr lang="en-US" sz="2400" b="1" dirty="0">
                <a:solidFill>
                  <a:srgbClr val="6600CC"/>
                </a:solidFill>
              </a:rPr>
              <a:t>light</a:t>
            </a:r>
            <a:r>
              <a:rPr lang="en-US" sz="2400" dirty="0">
                <a:solidFill>
                  <a:srgbClr val="6600CC"/>
                </a:solidFill>
              </a:rPr>
              <a:t> LEDs suitable for room and outdoor area </a:t>
            </a:r>
            <a:r>
              <a:rPr lang="en-US" sz="2400" b="1" dirty="0">
                <a:solidFill>
                  <a:srgbClr val="6600CC"/>
                </a:solidFill>
              </a:rPr>
              <a:t>lighting</a:t>
            </a:r>
            <a:r>
              <a:rPr lang="en-US" dirty="0">
                <a:solidFill>
                  <a:srgbClr val="6600CC"/>
                </a:solidFill>
              </a:rPr>
              <a:t>.</a:t>
            </a:r>
            <a:endParaRPr lang="en-IN" dirty="0">
              <a:solidFill>
                <a:srgbClr val="6600CC"/>
              </a:solidFill>
            </a:endParaRPr>
          </a:p>
        </p:txBody>
      </p:sp>
      <p:pic>
        <p:nvPicPr>
          <p:cNvPr id="2097158" name="Picture 6"/>
          <p:cNvPicPr>
            <a:picLocks noChangeAspect="1"/>
          </p:cNvPicPr>
          <p:nvPr/>
        </p:nvPicPr>
        <p:blipFill>
          <a:blip r:embed="rId2"/>
          <a:stretch>
            <a:fillRect/>
          </a:stretch>
        </p:blipFill>
        <p:spPr>
          <a:xfrm>
            <a:off x="7502800" y="1429543"/>
            <a:ext cx="3891851" cy="29304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a:xfrm>
            <a:off x="844832" y="-328711"/>
            <a:ext cx="5934508" cy="1639886"/>
          </a:xfrm>
        </p:spPr>
        <p:txBody>
          <a:bodyPr>
            <a:normAutofit/>
          </a:bodyPr>
          <a:lstStyle/>
          <a:p>
            <a:r>
              <a:rPr lang="en-US" sz="5400" dirty="0">
                <a:solidFill>
                  <a:schemeClr val="accent4">
                    <a:lumMod val="75000"/>
                  </a:schemeClr>
                </a:solidFill>
              </a:rPr>
              <a:t>VERO BOARD</a:t>
            </a:r>
            <a:endParaRPr lang="en-IN" sz="5400" dirty="0">
              <a:solidFill>
                <a:schemeClr val="accent4">
                  <a:lumMod val="75000"/>
                </a:schemeClr>
              </a:solidFill>
            </a:endParaRPr>
          </a:p>
        </p:txBody>
      </p:sp>
      <p:sp>
        <p:nvSpPr>
          <p:cNvPr id="1048629" name="Text Placeholder 3"/>
          <p:cNvSpPr>
            <a:spLocks noGrp="1"/>
          </p:cNvSpPr>
          <p:nvPr>
            <p:ph type="body" sz="half" idx="2"/>
          </p:nvPr>
        </p:nvSpPr>
        <p:spPr>
          <a:xfrm>
            <a:off x="844829" y="1555125"/>
            <a:ext cx="6474978" cy="4530049"/>
          </a:xfrm>
        </p:spPr>
        <p:txBody>
          <a:bodyPr>
            <a:normAutofit/>
          </a:bodyPr>
          <a:lstStyle/>
          <a:p>
            <a:r>
              <a:rPr lang="en-US" sz="1800" b="1" dirty="0">
                <a:solidFill>
                  <a:srgbClr val="FFFF00"/>
                </a:solidFill>
              </a:rPr>
              <a:t>Veroboard </a:t>
            </a:r>
            <a:r>
              <a:rPr lang="en-US" sz="1800" dirty="0">
                <a:solidFill>
                  <a:srgbClr val="FFFF00"/>
                </a:solidFill>
              </a:rPr>
              <a:t>is a brand of strip board, a pre-formed circuit</a:t>
            </a:r>
            <a:r>
              <a:rPr lang="en-US" sz="1800" dirty="0">
                <a:solidFill>
                  <a:srgbClr val="FFFF00"/>
                </a:solidFill>
                <a:hlinkClick r:id="rId2" tooltip="Circuit board"/>
              </a:rPr>
              <a:t> </a:t>
            </a:r>
            <a:r>
              <a:rPr lang="en-US" sz="1800" dirty="0">
                <a:solidFill>
                  <a:srgbClr val="FFFF00"/>
                </a:solidFill>
              </a:rPr>
              <a:t>board material of copper strips on an insulating bonded paper board which was originated and developed in the early 1960s by the electronics Department of (VPE). It was introduced as a general-purpose material for use in constructing electronics circuit differing from purpose-designed printed circuit board (PCBs) in that a variety of electronics circuits may be constructed using a standard wiring board.</a:t>
            </a:r>
          </a:p>
          <a:p>
            <a:r>
              <a:rPr lang="en-US" sz="1800" dirty="0">
                <a:solidFill>
                  <a:srgbClr val="FFFF00"/>
                </a:solidFill>
              </a:rPr>
              <a:t>The first single-size Veroboard product was the forerunner of the numerous types of prototype wiring board which, with worldwide use over five decades, have become known as stripboard.</a:t>
            </a:r>
          </a:p>
        </p:txBody>
      </p:sp>
      <p:pic>
        <p:nvPicPr>
          <p:cNvPr id="2097155" name="Picture 4"/>
          <p:cNvPicPr>
            <a:picLocks noChangeAspect="1"/>
          </p:cNvPicPr>
          <p:nvPr/>
        </p:nvPicPr>
        <p:blipFill>
          <a:blip r:embed="rId3"/>
          <a:stretch>
            <a:fillRect/>
          </a:stretch>
        </p:blipFill>
        <p:spPr>
          <a:xfrm>
            <a:off x="7515845" y="2514529"/>
            <a:ext cx="4000294" cy="25823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p:txBody>
          <a:bodyPr>
            <a:normAutofit/>
          </a:bodyPr>
          <a:lstStyle/>
          <a:p>
            <a:r>
              <a:rPr lang="en-US" sz="4800" b="1" dirty="0">
                <a:solidFill>
                  <a:schemeClr val="accent1">
                    <a:lumMod val="75000"/>
                  </a:schemeClr>
                </a:solidFill>
              </a:rPr>
              <a:t>VOLTAGE REGULATER(IC 7805)</a:t>
            </a:r>
            <a:endParaRPr lang="en-IN" sz="4800" b="1" dirty="0">
              <a:solidFill>
                <a:schemeClr val="accent1">
                  <a:lumMod val="75000"/>
                </a:schemeClr>
              </a:solidFill>
            </a:endParaRPr>
          </a:p>
        </p:txBody>
      </p:sp>
      <p:sp>
        <p:nvSpPr>
          <p:cNvPr id="1048625" name="Text Placeholder 3"/>
          <p:cNvSpPr>
            <a:spLocks noGrp="1"/>
          </p:cNvSpPr>
          <p:nvPr>
            <p:ph type="body" sz="half" idx="2"/>
          </p:nvPr>
        </p:nvSpPr>
        <p:spPr>
          <a:xfrm>
            <a:off x="1141410" y="2468269"/>
            <a:ext cx="5934511" cy="3541714"/>
          </a:xfrm>
        </p:spPr>
        <p:txBody>
          <a:bodyPr/>
          <a:lstStyle/>
          <a:p>
            <a:r>
              <a:rPr lang="en-US" sz="1700" dirty="0"/>
              <a:t> A regulated power supply is very much essential for several electronic devices due to the semiconductor material employed in them have a fixed rate of current as well as voltage. The device may get damaged if there is any deviation from the fixed rate.</a:t>
            </a:r>
            <a:endParaRPr lang="en-IN" sz="1700" dirty="0"/>
          </a:p>
        </p:txBody>
      </p:sp>
      <p:pic>
        <p:nvPicPr>
          <p:cNvPr id="2097153" name="Picture 5"/>
          <p:cNvPicPr>
            <a:picLocks noChangeAspect="1"/>
          </p:cNvPicPr>
          <p:nvPr/>
        </p:nvPicPr>
        <p:blipFill>
          <a:blip r:embed="rId2"/>
          <a:stretch>
            <a:fillRect/>
          </a:stretch>
        </p:blipFill>
        <p:spPr>
          <a:xfrm>
            <a:off x="7701376" y="1507364"/>
            <a:ext cx="3642485" cy="36424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a:xfrm>
            <a:off x="984566" y="257880"/>
            <a:ext cx="5934508" cy="1639886"/>
          </a:xfrm>
        </p:spPr>
        <p:txBody>
          <a:bodyPr/>
          <a:lstStyle/>
          <a:p>
            <a:r>
              <a:rPr lang="en-US" sz="3700" b="1" dirty="0">
                <a:solidFill>
                  <a:srgbClr val="CC6600"/>
                </a:solidFill>
              </a:rPr>
              <a:t>TEMPERATURE SENSOR</a:t>
            </a:r>
            <a:endParaRPr lang="en-IN" sz="3700" b="1" dirty="0">
              <a:solidFill>
                <a:srgbClr val="CC6600"/>
              </a:solidFill>
            </a:endParaRPr>
          </a:p>
        </p:txBody>
      </p:sp>
      <p:sp>
        <p:nvSpPr>
          <p:cNvPr id="1048627" name="Text Placeholder 3"/>
          <p:cNvSpPr>
            <a:spLocks noGrp="1"/>
          </p:cNvSpPr>
          <p:nvPr>
            <p:ph type="body" sz="half" idx="2"/>
          </p:nvPr>
        </p:nvSpPr>
        <p:spPr/>
        <p:txBody>
          <a:bodyPr/>
          <a:lstStyle/>
          <a:p>
            <a:r>
              <a:rPr lang="en-US" sz="2100" dirty="0">
                <a:solidFill>
                  <a:srgbClr val="FFFFFF"/>
                </a:solidFill>
              </a:rPr>
              <a:t>A </a:t>
            </a:r>
            <a:r>
              <a:rPr lang="en-US" sz="2100" b="1" dirty="0">
                <a:solidFill>
                  <a:srgbClr val="FFFFFF"/>
                </a:solidFill>
              </a:rPr>
              <a:t>temperature sensor</a:t>
            </a:r>
            <a:r>
              <a:rPr lang="en-US" sz="2100" dirty="0">
                <a:solidFill>
                  <a:srgbClr val="FFFFFF"/>
                </a:solidFill>
              </a:rPr>
              <a:t> is an electronic device that measures the </a:t>
            </a:r>
            <a:r>
              <a:rPr lang="en-US" sz="2100" b="1" dirty="0">
                <a:solidFill>
                  <a:srgbClr val="FFFFFF"/>
                </a:solidFill>
              </a:rPr>
              <a:t>temperature</a:t>
            </a:r>
            <a:r>
              <a:rPr lang="en-US" sz="2100" dirty="0">
                <a:solidFill>
                  <a:srgbClr val="FFFFFF"/>
                </a:solidFill>
              </a:rPr>
              <a:t> of its environment and converts the input data into electronic data to record, monitor, or signal </a:t>
            </a:r>
            <a:r>
              <a:rPr lang="en-US" sz="2100" b="1" dirty="0">
                <a:solidFill>
                  <a:srgbClr val="FFFFFF"/>
                </a:solidFill>
              </a:rPr>
              <a:t>temperature</a:t>
            </a:r>
            <a:r>
              <a:rPr lang="en-US" sz="2100" dirty="0">
                <a:solidFill>
                  <a:srgbClr val="FFFFFF"/>
                </a:solidFill>
              </a:rPr>
              <a:t> changes .</a:t>
            </a:r>
            <a:endParaRPr lang="en-IN" sz="2100" dirty="0">
              <a:solidFill>
                <a:srgbClr val="FFFFFF"/>
              </a:solidFill>
            </a:endParaRPr>
          </a:p>
        </p:txBody>
      </p:sp>
      <p:pic>
        <p:nvPicPr>
          <p:cNvPr id="2097154" name="Picture 4"/>
          <p:cNvPicPr>
            <a:picLocks noChangeAspect="1"/>
          </p:cNvPicPr>
          <p:nvPr/>
        </p:nvPicPr>
        <p:blipFill>
          <a:blip r:embed="rId2"/>
          <a:stretch>
            <a:fillRect/>
          </a:stretch>
        </p:blipFill>
        <p:spPr>
          <a:xfrm>
            <a:off x="7699514" y="1544257"/>
            <a:ext cx="3048000" cy="28128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a:xfrm>
            <a:off x="987884" y="249108"/>
            <a:ext cx="5934508" cy="1639886"/>
          </a:xfrm>
        </p:spPr>
        <p:txBody>
          <a:bodyPr>
            <a:normAutofit/>
          </a:bodyPr>
          <a:lstStyle/>
          <a:p>
            <a:r>
              <a:rPr lang="en-US" sz="5400" b="1" dirty="0">
                <a:solidFill>
                  <a:srgbClr val="FFFF00"/>
                </a:solidFill>
              </a:rPr>
              <a:t>GAS SENSOR</a:t>
            </a:r>
            <a:endParaRPr lang="en-IN" sz="5400" b="1" dirty="0">
              <a:solidFill>
                <a:srgbClr val="FFFF00"/>
              </a:solidFill>
            </a:endParaRPr>
          </a:p>
        </p:txBody>
      </p:sp>
      <p:sp>
        <p:nvSpPr>
          <p:cNvPr id="1048631" name="Text Placeholder 3"/>
          <p:cNvSpPr>
            <a:spLocks noGrp="1"/>
          </p:cNvSpPr>
          <p:nvPr>
            <p:ph type="body" sz="half" idx="2"/>
          </p:nvPr>
        </p:nvSpPr>
        <p:spPr/>
        <p:txBody>
          <a:bodyPr>
            <a:normAutofit/>
          </a:bodyPr>
          <a:lstStyle/>
          <a:p>
            <a:r>
              <a:rPr lang="en-US" dirty="0">
                <a:solidFill>
                  <a:srgbClr val="FFFFFF"/>
                </a:solidFill>
              </a:rPr>
              <a:t>A </a:t>
            </a:r>
            <a:r>
              <a:rPr lang="en-US" b="1" dirty="0">
                <a:solidFill>
                  <a:srgbClr val="FFFFFF"/>
                </a:solidFill>
              </a:rPr>
              <a:t>gas detector</a:t>
            </a:r>
            <a:r>
              <a:rPr lang="en-US" dirty="0">
                <a:solidFill>
                  <a:srgbClr val="FFFFFF"/>
                </a:solidFill>
              </a:rPr>
              <a:t> is a device that detects the presence of gases in an area, often as part of a safety system. This type of equipment is used to detect a gas leak or other emissions and can interface with a control system so a process can be automatically shut down. A gas detector can sound an alarm to operators in the area where the leak is occurring, giving them the opportunity to leave. This type of device is important because there are many gases that can be harmful to organic life, such as humans or animals.</a:t>
            </a:r>
            <a:endParaRPr lang="en-IN" dirty="0">
              <a:solidFill>
                <a:srgbClr val="FFFFFF"/>
              </a:solidFill>
            </a:endParaRPr>
          </a:p>
        </p:txBody>
      </p:sp>
      <p:pic>
        <p:nvPicPr>
          <p:cNvPr id="2097156" name="Picture 4"/>
          <p:cNvPicPr>
            <a:picLocks noChangeAspect="1"/>
          </p:cNvPicPr>
          <p:nvPr/>
        </p:nvPicPr>
        <p:blipFill>
          <a:blip r:embed="rId2"/>
          <a:stretch>
            <a:fillRect/>
          </a:stretch>
        </p:blipFill>
        <p:spPr>
          <a:xfrm>
            <a:off x="7682670" y="1652276"/>
            <a:ext cx="3553447" cy="35534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extBox 2"/>
          <p:cNvSpPr txBox="1"/>
          <p:nvPr/>
        </p:nvSpPr>
        <p:spPr>
          <a:xfrm>
            <a:off x="1285461" y="238539"/>
            <a:ext cx="8216348" cy="89154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CIRCUIT DIAGRAM :</a:t>
            </a:r>
            <a:endParaRPr lang="en-IN" sz="5400" dirty="0">
              <a:solidFill>
                <a:schemeClr val="bg1"/>
              </a:solidFill>
              <a:latin typeface="Arial Black" panose="020B0A04020102020204" pitchFamily="34" charset="0"/>
            </a:endParaRPr>
          </a:p>
        </p:txBody>
      </p:sp>
      <p:pic>
        <p:nvPicPr>
          <p:cNvPr id="2097171" name="Picture 2097170"/>
          <p:cNvPicPr>
            <a:picLocks/>
          </p:cNvPicPr>
          <p:nvPr/>
        </p:nvPicPr>
        <p:blipFill>
          <a:blip r:embed="rId2"/>
          <a:stretch>
            <a:fillRect/>
          </a:stretch>
        </p:blipFill>
        <p:spPr>
          <a:xfrm rot="16200000">
            <a:off x="3761724" y="-291752"/>
            <a:ext cx="4668551" cy="83629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Title 1"/>
          <p:cNvSpPr>
            <a:spLocks noGrp="1"/>
          </p:cNvSpPr>
          <p:nvPr>
            <p:ph type="title"/>
          </p:nvPr>
        </p:nvSpPr>
        <p:spPr/>
        <p:txBody>
          <a:bodyPr/>
          <a:lstStyle/>
          <a:p>
            <a:r>
              <a:rPr lang="en-US" dirty="0">
                <a:solidFill>
                  <a:schemeClr val="accent6">
                    <a:lumMod val="50000"/>
                  </a:schemeClr>
                </a:solidFill>
              </a:rPr>
              <a:t>Advantages:</a:t>
            </a:r>
            <a:endParaRPr lang="en-IN" dirty="0">
              <a:solidFill>
                <a:schemeClr val="accent6">
                  <a:lumMod val="50000"/>
                </a:schemeClr>
              </a:solidFill>
            </a:endParaRPr>
          </a:p>
        </p:txBody>
      </p:sp>
      <p:sp>
        <p:nvSpPr>
          <p:cNvPr id="1048732" name="Content Placeholder 2"/>
          <p:cNvSpPr>
            <a:spLocks noGrp="1"/>
          </p:cNvSpPr>
          <p:nvPr>
            <p:ph idx="1"/>
          </p:nvPr>
        </p:nvSpPr>
        <p:spPr/>
        <p:txBody>
          <a:bodyPr/>
          <a:lstStyle/>
          <a:p>
            <a:r>
              <a:rPr lang="en-US" dirty="0">
                <a:solidFill>
                  <a:schemeClr val="accent2">
                    <a:lumMod val="60000"/>
                    <a:lumOff val="40000"/>
                  </a:schemeClr>
                </a:solidFill>
              </a:rPr>
              <a:t>Save electricity</a:t>
            </a:r>
          </a:p>
          <a:p>
            <a:r>
              <a:rPr lang="en-US" dirty="0">
                <a:solidFill>
                  <a:schemeClr val="accent2">
                    <a:lumMod val="60000"/>
                    <a:lumOff val="40000"/>
                  </a:schemeClr>
                </a:solidFill>
              </a:rPr>
              <a:t>Control home appliances from anywhere in the home</a:t>
            </a:r>
            <a:endParaRPr lang="zh-CN" altLang="en-US"/>
          </a:p>
          <a:p>
            <a:r>
              <a:rPr lang="en-US" dirty="0">
                <a:solidFill>
                  <a:schemeClr val="accent2">
                    <a:lumMod val="60000"/>
                    <a:lumOff val="40000"/>
                  </a:schemeClr>
                </a:solidFill>
              </a:rPr>
              <a:t>Quick response.</a:t>
            </a:r>
          </a:p>
          <a:p>
            <a:r>
              <a:rPr lang="en-US" dirty="0">
                <a:solidFill>
                  <a:schemeClr val="accent2">
                    <a:lumMod val="60000"/>
                    <a:lumOff val="40000"/>
                  </a:schemeClr>
                </a:solidFill>
              </a:rPr>
              <a:t>You will receive a email or SMS for any activity.</a:t>
            </a:r>
          </a:p>
          <a:p>
            <a:r>
              <a:rPr lang="en-US" dirty="0">
                <a:solidFill>
                  <a:schemeClr val="accent2">
                    <a:lumMod val="60000"/>
                    <a:lumOff val="40000"/>
                  </a:schemeClr>
                </a:solidFill>
              </a:rPr>
              <a:t>Helps for safety purpose.</a:t>
            </a:r>
          </a:p>
          <a:p>
            <a:r>
              <a:rPr lang="en-US" dirty="0">
                <a:solidFill>
                  <a:schemeClr val="accent2">
                    <a:lumMod val="60000"/>
                    <a:lumOff val="40000"/>
                  </a:schemeClr>
                </a:solidFill>
              </a:rPr>
              <a:t>Monitoring 24/7.</a:t>
            </a:r>
            <a:endParaRPr lang="en-IN" dirty="0">
              <a:solidFill>
                <a:schemeClr val="accent2">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TextBox 1"/>
          <p:cNvSpPr txBox="1"/>
          <p:nvPr/>
        </p:nvSpPr>
        <p:spPr>
          <a:xfrm>
            <a:off x="1192695" y="410170"/>
            <a:ext cx="5234609" cy="830997"/>
          </a:xfrm>
          <a:prstGeom prst="rect">
            <a:avLst/>
          </a:prstGeom>
          <a:noFill/>
        </p:spPr>
        <p:txBody>
          <a:bodyPr wrap="square" rtlCol="0">
            <a:spAutoFit/>
          </a:bodyPr>
          <a:lstStyle/>
          <a:p>
            <a:r>
              <a:rPr lang="en-US" sz="4800" dirty="0">
                <a:solidFill>
                  <a:schemeClr val="bg1"/>
                </a:solidFill>
                <a:latin typeface="Arial Black" panose="020B0A04020102020204" pitchFamily="34" charset="0"/>
              </a:rPr>
              <a:t>AGENDA </a:t>
            </a:r>
            <a:r>
              <a:rPr lang="en-IN" sz="4800" dirty="0">
                <a:solidFill>
                  <a:schemeClr val="bg1"/>
                </a:solidFill>
                <a:latin typeface="Arial Black" panose="020B0A04020102020204" pitchFamily="34" charset="0"/>
              </a:rPr>
              <a:t>:</a:t>
            </a:r>
            <a:endParaRPr lang="en-US" sz="4800" dirty="0">
              <a:solidFill>
                <a:schemeClr val="bg1"/>
              </a:solidFill>
              <a:latin typeface="Arial Black" panose="020B0A04020102020204" pitchFamily="34" charset="0"/>
            </a:endParaRPr>
          </a:p>
        </p:txBody>
      </p:sp>
      <p:sp>
        <p:nvSpPr>
          <p:cNvPr id="1048703" name="TextBox 3"/>
          <p:cNvSpPr txBox="1"/>
          <p:nvPr/>
        </p:nvSpPr>
        <p:spPr>
          <a:xfrm>
            <a:off x="702363" y="1241167"/>
            <a:ext cx="6149011" cy="4714240"/>
          </a:xfrm>
          <a:prstGeom prst="rect">
            <a:avLst/>
          </a:prstGeom>
          <a:noFill/>
        </p:spPr>
        <p:txBody>
          <a:bodyPr wrap="square" rtlCol="0">
            <a:spAutoFit/>
          </a:bodyPr>
          <a:lstStyle/>
          <a:p>
            <a:pPr marL="285750" indent="-285750">
              <a:buFont typeface="Wingdings" panose="05000000000000000000" pitchFamily="2" charset="2"/>
              <a:buChar char="v"/>
            </a:pPr>
            <a:r>
              <a:rPr lang="en-US" sz="2400" dirty="0">
                <a:solidFill>
                  <a:srgbClr val="FFFF00"/>
                </a:solidFill>
              </a:rPr>
              <a:t>INTRODUCTION</a:t>
            </a:r>
          </a:p>
          <a:p>
            <a:pPr marL="285750" indent="-285750">
              <a:buFont typeface="Wingdings" panose="05000000000000000000" pitchFamily="2" charset="2"/>
              <a:buChar char="v"/>
            </a:pPr>
            <a:r>
              <a:rPr lang="en-US" sz="2400" dirty="0">
                <a:solidFill>
                  <a:srgbClr val="FFFF00"/>
                </a:solidFill>
              </a:rPr>
              <a:t>FUNCTIONAL OVERVIEW</a:t>
            </a:r>
          </a:p>
          <a:p>
            <a:pPr marL="285750" indent="-285750">
              <a:buFont typeface="Wingdings" panose="05000000000000000000" pitchFamily="2" charset="2"/>
              <a:buChar char="v"/>
            </a:pPr>
            <a:r>
              <a:rPr lang="en-US" sz="2400" dirty="0">
                <a:solidFill>
                  <a:srgbClr val="FFFF00"/>
                </a:solidFill>
              </a:rPr>
              <a:t>APPLICATIONS</a:t>
            </a:r>
          </a:p>
          <a:p>
            <a:pPr marL="285750" indent="-285750">
              <a:buFont typeface="Wingdings" panose="05000000000000000000" pitchFamily="2" charset="2"/>
              <a:buChar char="v"/>
            </a:pPr>
            <a:r>
              <a:rPr lang="en-US" sz="2400" dirty="0">
                <a:solidFill>
                  <a:srgbClr val="FFFF00"/>
                </a:solidFill>
              </a:rPr>
              <a:t>COMPONENTS</a:t>
            </a:r>
          </a:p>
          <a:p>
            <a:pPr marL="285750" indent="-285750">
              <a:buFont typeface="Wingdings" panose="05000000000000000000" pitchFamily="2" charset="2"/>
              <a:buChar char="v"/>
            </a:pPr>
            <a:r>
              <a:rPr lang="en-US" sz="2400" dirty="0">
                <a:solidFill>
                  <a:srgbClr val="FFFF00"/>
                </a:solidFill>
              </a:rPr>
              <a:t>DATASHEET OF COMPONENTS</a:t>
            </a:r>
          </a:p>
          <a:p>
            <a:pPr marL="285750" indent="-285750">
              <a:buFont typeface="Wingdings" panose="05000000000000000000" pitchFamily="2" charset="2"/>
              <a:buChar char="v"/>
            </a:pPr>
            <a:r>
              <a:rPr lang="en-US" sz="2400" dirty="0">
                <a:solidFill>
                  <a:srgbClr val="FFFF00"/>
                </a:solidFill>
              </a:rPr>
              <a:t>CIRCUIT DIAGRAM</a:t>
            </a:r>
          </a:p>
          <a:p>
            <a:pPr marL="285750" indent="-285750">
              <a:buFont typeface="Wingdings" panose="05000000000000000000" pitchFamily="2" charset="2"/>
              <a:buChar char="v"/>
            </a:pPr>
            <a:r>
              <a:rPr lang="en-US" sz="2400" dirty="0">
                <a:solidFill>
                  <a:srgbClr val="FFFF00"/>
                </a:solidFill>
              </a:rPr>
              <a:t>WORKING PRINCIPLE</a:t>
            </a:r>
          </a:p>
          <a:p>
            <a:pPr marL="285750" indent="-285750">
              <a:buFont typeface="Wingdings" panose="05000000000000000000" pitchFamily="2" charset="2"/>
              <a:buChar char="v"/>
            </a:pPr>
            <a:r>
              <a:rPr lang="en-US" sz="2400" dirty="0">
                <a:solidFill>
                  <a:srgbClr val="FFFF00"/>
                </a:solidFill>
              </a:rPr>
              <a:t>ADVANTAGES</a:t>
            </a:r>
          </a:p>
          <a:p>
            <a:pPr marL="285750" indent="-285750">
              <a:buFont typeface="Wingdings" panose="05000000000000000000" pitchFamily="2" charset="2"/>
              <a:buChar char="v"/>
            </a:pPr>
            <a:r>
              <a:rPr lang="en-US" sz="2400" dirty="0">
                <a:solidFill>
                  <a:srgbClr val="FFFF00"/>
                </a:solidFill>
              </a:rPr>
              <a:t>LIMITATIONS</a:t>
            </a:r>
          </a:p>
          <a:p>
            <a:pPr marL="285750" indent="-285750">
              <a:buFont typeface="Wingdings" panose="05000000000000000000" pitchFamily="2" charset="2"/>
              <a:buChar char="v"/>
            </a:pPr>
            <a:r>
              <a:rPr lang="en-US" sz="2400" dirty="0">
                <a:solidFill>
                  <a:srgbClr val="FFFF00"/>
                </a:solidFill>
              </a:rPr>
              <a:t>FUTURE WORKS</a:t>
            </a:r>
          </a:p>
          <a:p>
            <a:pPr marL="285750" indent="-285750">
              <a:buFont typeface="Wingdings" panose="05000000000000000000" pitchFamily="2" charset="2"/>
              <a:buChar char="v"/>
            </a:pPr>
            <a:r>
              <a:rPr lang="en-US" sz="2400" dirty="0">
                <a:solidFill>
                  <a:srgbClr val="FFFF00"/>
                </a:solidFill>
              </a:rPr>
              <a:t>LESSON LEARNED</a:t>
            </a:r>
          </a:p>
          <a:p>
            <a:pPr marL="285750" indent="-285750">
              <a:buFont typeface="Wingdings" panose="05000000000000000000" pitchFamily="2" charset="2"/>
              <a:buChar char="v"/>
            </a:pPr>
            <a:r>
              <a:rPr lang="en-US" sz="2400" dirty="0">
                <a:solidFill>
                  <a:srgbClr val="FFFF00"/>
                </a:solidFill>
              </a:rPr>
              <a:t>CHALLENGES</a:t>
            </a:r>
          </a:p>
          <a:p>
            <a:pPr marL="285750" indent="-285750">
              <a:buFont typeface="Wingdings" panose="05000000000000000000" pitchFamily="2" charset="2"/>
              <a:buChar char="v"/>
            </a:pPr>
            <a:r>
              <a:rPr lang="en-US" sz="2400" dirty="0">
                <a:solidFill>
                  <a:srgbClr val="FFFF00"/>
                </a:solidFill>
              </a:rPr>
              <a:t>REFERENCES</a:t>
            </a:r>
            <a:endParaRPr lang="en-IN" sz="2400"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Title 1"/>
          <p:cNvSpPr>
            <a:spLocks noGrp="1"/>
          </p:cNvSpPr>
          <p:nvPr>
            <p:ph type="title"/>
          </p:nvPr>
        </p:nvSpPr>
        <p:spPr>
          <a:xfrm>
            <a:off x="1141410" y="258325"/>
            <a:ext cx="5934508" cy="1639886"/>
          </a:xfrm>
        </p:spPr>
        <p:txBody>
          <a:bodyPr/>
          <a:lstStyle/>
          <a:p>
            <a:r>
              <a:rPr lang="en-US" b="1" dirty="0">
                <a:solidFill>
                  <a:srgbClr val="FFC000"/>
                </a:solidFill>
              </a:rPr>
              <a:t>DISADVANTAGES:</a:t>
            </a:r>
            <a:endParaRPr lang="en-IN" b="1" dirty="0">
              <a:solidFill>
                <a:srgbClr val="FFC000"/>
              </a:solidFill>
            </a:endParaRPr>
          </a:p>
        </p:txBody>
      </p:sp>
      <p:sp>
        <p:nvSpPr>
          <p:cNvPr id="1048734" name="Text Placeholder 3"/>
          <p:cNvSpPr>
            <a:spLocks noGrp="1"/>
          </p:cNvSpPr>
          <p:nvPr>
            <p:ph type="body" sz="half" idx="2"/>
          </p:nvPr>
        </p:nvSpPr>
        <p:spPr/>
        <p:txBody>
          <a:bodyPr/>
          <a:lstStyle/>
          <a:p>
            <a:pPr marL="342900" indent="-342900">
              <a:buFont typeface="Arial" panose="020B0604020202020204" pitchFamily="34" charset="0"/>
              <a:buChar char="•"/>
            </a:pPr>
            <a:r>
              <a:rPr lang="en-US" sz="2400" dirty="0"/>
              <a:t>HIGH COST</a:t>
            </a:r>
          </a:p>
          <a:p>
            <a:pPr marL="342900" indent="-342900">
              <a:buFont typeface="Arial" panose="020B0604020202020204" pitchFamily="34" charset="0"/>
              <a:buChar char="•"/>
            </a:pPr>
            <a:r>
              <a:rPr lang="en-US" sz="2400" dirty="0"/>
              <a:t>DEPENDENCY </a:t>
            </a:r>
            <a:r>
              <a:rPr lang="en-US" sz="2400"/>
              <a:t>ON INTERNET</a:t>
            </a:r>
          </a:p>
          <a:p>
            <a:pPr marL="342900" indent="-342900">
              <a:buFont typeface="Arial" panose="020B0604020202020204" pitchFamily="34" charset="0"/>
              <a:buChar char="•"/>
            </a:pPr>
            <a:r>
              <a:rPr lang="en-US" sz="2400"/>
              <a:t>POWER SUPPLY REQUIRED</a:t>
            </a:r>
            <a:endParaRPr lang="en-US" sz="2400" dirty="0"/>
          </a:p>
          <a:p>
            <a:pPr marL="285750" indent="-285750">
              <a:buFont typeface="Arial" panose="020B0604020202020204" pitchFamily="34" charset="0"/>
              <a:buChar char="•"/>
            </a:pP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Title 1"/>
          <p:cNvSpPr>
            <a:spLocks noGrp="1"/>
          </p:cNvSpPr>
          <p:nvPr>
            <p:ph type="title"/>
          </p:nvPr>
        </p:nvSpPr>
        <p:spPr/>
        <p:txBody>
          <a:bodyPr>
            <a:normAutofit/>
          </a:bodyPr>
          <a:lstStyle/>
          <a:p>
            <a:r>
              <a:rPr lang="en-US" sz="4800" b="1" dirty="0">
                <a:solidFill>
                  <a:schemeClr val="accent3">
                    <a:lumMod val="50000"/>
                  </a:schemeClr>
                </a:solidFill>
              </a:rPr>
              <a:t>FUTURE WORKS</a:t>
            </a:r>
            <a:endParaRPr lang="en-IN" sz="4800" b="1" dirty="0">
              <a:solidFill>
                <a:schemeClr val="accent3">
                  <a:lumMod val="50000"/>
                </a:schemeClr>
              </a:solidFill>
            </a:endParaRPr>
          </a:p>
        </p:txBody>
      </p:sp>
      <p:sp>
        <p:nvSpPr>
          <p:cNvPr id="1048736"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t>Fingerprint security system.</a:t>
            </a:r>
          </a:p>
          <a:p>
            <a:pPr marL="285750" indent="-285750">
              <a:buFont typeface="Arial" panose="020B0604020202020204" pitchFamily="34" charset="0"/>
              <a:buChar char="•"/>
            </a:pPr>
            <a:r>
              <a:rPr lang="en-US"/>
              <a:t>RADIO FREQUENCY IDENTIFICATION (RFID) </a:t>
            </a:r>
            <a:r>
              <a:rPr lang="en-US" dirty="0"/>
              <a:t>enabled Door system.</a:t>
            </a:r>
          </a:p>
          <a:p>
            <a:pPr marL="285750" indent="-285750">
              <a:buFont typeface="Arial" panose="020B0604020202020204" pitchFamily="34" charset="0"/>
              <a:buChar char="•"/>
            </a:pPr>
            <a:r>
              <a:rPr lang="en-US" dirty="0"/>
              <a:t>Power by solar system.</a:t>
            </a:r>
          </a:p>
          <a:p>
            <a:pPr marL="285750" indent="-285750">
              <a:buFont typeface="Arial" panose="020B0604020202020204" pitchFamily="34" charset="0"/>
              <a:buChar char="•"/>
            </a:pPr>
            <a:r>
              <a:rPr lang="en-US" dirty="0"/>
              <a:t>Automatic cut off between solar &amp;main power.</a:t>
            </a:r>
          </a:p>
          <a:p>
            <a:pPr marL="285750" indent="-285750">
              <a:buFont typeface="Arial" panose="020B0604020202020204" pitchFamily="34" charset="0"/>
              <a:buChar char="•"/>
            </a:pPr>
            <a:r>
              <a:rPr lang="en-US" dirty="0"/>
              <a:t>Connection should be parking System.</a:t>
            </a:r>
          </a:p>
          <a:p>
            <a:pPr marL="285750" indent="-285750">
              <a:buFont typeface="Arial" panose="020B0604020202020204" pitchFamily="34" charset="0"/>
              <a:buChar char="•"/>
            </a:pPr>
            <a:r>
              <a:rPr lang="en-US" dirty="0"/>
              <a:t>Data Analytics-appliance </a:t>
            </a:r>
            <a:r>
              <a:rPr lang="en-US" dirty="0" err="1"/>
              <a:t>useage</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7" name="Title 1"/>
          <p:cNvSpPr>
            <a:spLocks noGrp="1"/>
          </p:cNvSpPr>
          <p:nvPr>
            <p:ph type="title"/>
          </p:nvPr>
        </p:nvSpPr>
        <p:spPr/>
        <p:txBody>
          <a:bodyPr>
            <a:normAutofit/>
          </a:bodyPr>
          <a:lstStyle/>
          <a:p>
            <a:r>
              <a:rPr lang="en-US" sz="5400" b="1" dirty="0">
                <a:solidFill>
                  <a:srgbClr val="66FF33"/>
                </a:solidFill>
              </a:rPr>
              <a:t>Lesson learned</a:t>
            </a:r>
            <a:endParaRPr lang="en-IN" sz="5400" b="1" dirty="0">
              <a:solidFill>
                <a:srgbClr val="66FF33"/>
              </a:solidFill>
            </a:endParaRPr>
          </a:p>
        </p:txBody>
      </p:sp>
      <p:sp>
        <p:nvSpPr>
          <p:cNvPr id="1048738" name="Text Placeholder 3"/>
          <p:cNvSpPr>
            <a:spLocks noGrp="1"/>
          </p:cNvSpPr>
          <p:nvPr>
            <p:ph type="body" sz="half" idx="2"/>
          </p:nvPr>
        </p:nvSpPr>
        <p:spPr/>
        <p:txBody>
          <a:bodyPr/>
          <a:lstStyle/>
          <a:p>
            <a:pPr marL="342900" indent="-342900">
              <a:buFont typeface="+mj-lt"/>
              <a:buAutoNum type="arabicPeriod"/>
            </a:pPr>
            <a:r>
              <a:rPr lang="en-US" dirty="0"/>
              <a:t>Making IoT based Applications.</a:t>
            </a:r>
          </a:p>
          <a:p>
            <a:pPr marL="342900" indent="-342900">
              <a:buFont typeface="+mj-lt"/>
              <a:buAutoNum type="arabicPeriod"/>
            </a:pPr>
            <a:r>
              <a:rPr lang="en-US" dirty="0"/>
              <a:t>Connecting different sensors.</a:t>
            </a:r>
          </a:p>
          <a:p>
            <a:pPr marL="342900" indent="-342900">
              <a:buFont typeface="+mj-lt"/>
              <a:buAutoNum type="arabicPeriod"/>
            </a:pPr>
            <a:r>
              <a:rPr lang="en-US" dirty="0"/>
              <a:t>Coding-C Programming.</a:t>
            </a:r>
          </a:p>
          <a:p>
            <a:pPr marL="342900" indent="-342900">
              <a:buFont typeface="+mj-lt"/>
              <a:buAutoNum type="arabicPeriod"/>
            </a:pPr>
            <a:r>
              <a:rPr lang="en-US" dirty="0"/>
              <a:t>Problem solving.</a:t>
            </a:r>
          </a:p>
          <a:p>
            <a:pPr marL="342900" indent="-342900">
              <a:buFont typeface="+mj-lt"/>
              <a:buAutoNum type="arabicPeriod"/>
            </a:pPr>
            <a:r>
              <a:rPr lang="en-US" dirty="0"/>
              <a:t>Risk management.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9" name="Title 1"/>
          <p:cNvSpPr>
            <a:spLocks noGrp="1"/>
          </p:cNvSpPr>
          <p:nvPr>
            <p:ph type="title"/>
          </p:nvPr>
        </p:nvSpPr>
        <p:spPr/>
        <p:txBody>
          <a:bodyPr/>
          <a:lstStyle/>
          <a:p>
            <a:r>
              <a:rPr lang="en-US" dirty="0">
                <a:solidFill>
                  <a:srgbClr val="FF9999"/>
                </a:solidFill>
              </a:rPr>
              <a:t>CHALLENGES</a:t>
            </a:r>
            <a:endParaRPr lang="en-IN" dirty="0">
              <a:solidFill>
                <a:srgbClr val="FF9999"/>
              </a:solidFill>
            </a:endParaRPr>
          </a:p>
        </p:txBody>
      </p:sp>
      <p:sp>
        <p:nvSpPr>
          <p:cNvPr id="1048740" name="Text Placeholder 3"/>
          <p:cNvSpPr>
            <a:spLocks noGrp="1"/>
          </p:cNvSpPr>
          <p:nvPr>
            <p:ph type="body" sz="half" idx="2"/>
          </p:nvPr>
        </p:nvSpPr>
        <p:spPr/>
        <p:txBody>
          <a:bodyPr/>
          <a:lstStyle/>
          <a:p>
            <a:pPr marL="285750" indent="-285750">
              <a:buFont typeface="Wingdings" panose="05000000000000000000" pitchFamily="2" charset="2"/>
              <a:buChar char="Ø"/>
            </a:pPr>
            <a:r>
              <a:rPr lang="en-US" dirty="0"/>
              <a:t>Servo motor damaged</a:t>
            </a:r>
          </a:p>
          <a:p>
            <a:pPr marL="285750" indent="-285750">
              <a:buFont typeface="Wingdings" panose="05000000000000000000" pitchFamily="2" charset="2"/>
              <a:buChar char="Ø"/>
            </a:pPr>
            <a:r>
              <a:rPr lang="en-US" dirty="0"/>
              <a:t>Damaged Wires</a:t>
            </a:r>
          </a:p>
          <a:p>
            <a:pPr marL="285750" indent="-285750">
              <a:buFont typeface="Wingdings" panose="05000000000000000000" pitchFamily="2" charset="2"/>
              <a:buChar char="Ø"/>
            </a:pPr>
            <a:r>
              <a:rPr lang="en-US" dirty="0"/>
              <a:t>Burnt LED</a:t>
            </a:r>
          </a:p>
          <a:p>
            <a:pPr marL="285750" indent="-285750">
              <a:buFont typeface="Wingdings" panose="05000000000000000000" pitchFamily="2" charset="2"/>
              <a:buChar char="Ø"/>
            </a:pPr>
            <a:r>
              <a:rPr lang="en-US" dirty="0"/>
              <a:t>Coding of temperature sensor</a:t>
            </a:r>
          </a:p>
          <a:p>
            <a:pPr marL="285750" indent="-285750">
              <a:buFont typeface="Wingdings" panose="05000000000000000000" pitchFamily="2" charset="2"/>
              <a:buChar char="Ø"/>
            </a:pP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1" name="Title 1"/>
          <p:cNvSpPr>
            <a:spLocks noGrp="1"/>
          </p:cNvSpPr>
          <p:nvPr>
            <p:ph type="title"/>
          </p:nvPr>
        </p:nvSpPr>
        <p:spPr>
          <a:xfrm>
            <a:off x="1285461" y="618518"/>
            <a:ext cx="9761950" cy="1478570"/>
          </a:xfrm>
        </p:spPr>
        <p:txBody>
          <a:bodyPr>
            <a:normAutofit/>
          </a:bodyPr>
          <a:lstStyle/>
          <a:p>
            <a:r>
              <a:rPr lang="en-US" sz="5400" dirty="0">
                <a:solidFill>
                  <a:srgbClr val="FFC000"/>
                </a:solidFill>
              </a:rPr>
              <a:t>PROVED</a:t>
            </a:r>
            <a:endParaRPr lang="en-IN" sz="5400" dirty="0">
              <a:solidFill>
                <a:srgbClr val="FFC000"/>
              </a:solidFill>
            </a:endParaRPr>
          </a:p>
        </p:txBody>
      </p:sp>
      <p:pic>
        <p:nvPicPr>
          <p:cNvPr id="2097167" name="Content Placeholder 6"/>
          <p:cNvPicPr>
            <a:picLocks noGrp="1" noChangeAspect="1"/>
          </p:cNvPicPr>
          <p:nvPr>
            <p:ph idx="1"/>
          </p:nvPr>
        </p:nvPicPr>
        <p:blipFill>
          <a:blip r:embed="rId2"/>
          <a:stretch>
            <a:fillRect/>
          </a:stretch>
        </p:blipFill>
        <p:spPr>
          <a:xfrm>
            <a:off x="556591" y="1938062"/>
            <a:ext cx="2560604" cy="1707923"/>
          </a:xfrm>
          <a:prstGeom prst="rect">
            <a:avLst/>
          </a:prstGeom>
        </p:spPr>
      </p:pic>
      <p:sp>
        <p:nvSpPr>
          <p:cNvPr id="1048742" name="Rectangle 7"/>
          <p:cNvSpPr/>
          <p:nvPr/>
        </p:nvSpPr>
        <p:spPr>
          <a:xfrm>
            <a:off x="686709" y="3276653"/>
            <a:ext cx="2418080" cy="358141"/>
          </a:xfrm>
          <a:prstGeom prst="rect">
            <a:avLst/>
          </a:prstGeom>
        </p:spPr>
        <p:txBody>
          <a:bodyPr wrap="none">
            <a:spAutoFit/>
          </a:bodyPr>
          <a:lstStyle/>
          <a:p>
            <a:r>
              <a:rPr lang="en-IN" dirty="0">
                <a:solidFill>
                  <a:schemeClr val="accent2">
                    <a:lumMod val="75000"/>
                  </a:schemeClr>
                </a:solidFill>
              </a:rPr>
              <a:t>damaged servo motor</a:t>
            </a:r>
          </a:p>
        </p:txBody>
      </p:sp>
      <p:pic>
        <p:nvPicPr>
          <p:cNvPr id="2097168" name="Picture 8"/>
          <p:cNvPicPr>
            <a:picLocks noChangeAspect="1"/>
          </p:cNvPicPr>
          <p:nvPr/>
        </p:nvPicPr>
        <p:blipFill>
          <a:blip r:embed="rId3"/>
          <a:stretch>
            <a:fillRect/>
          </a:stretch>
        </p:blipFill>
        <p:spPr>
          <a:xfrm>
            <a:off x="3341118" y="1932524"/>
            <a:ext cx="3095625" cy="1476375"/>
          </a:xfrm>
          <a:prstGeom prst="rect">
            <a:avLst/>
          </a:prstGeom>
        </p:spPr>
      </p:pic>
      <p:sp>
        <p:nvSpPr>
          <p:cNvPr id="1048743" name="Rectangle 9"/>
          <p:cNvSpPr/>
          <p:nvPr/>
        </p:nvSpPr>
        <p:spPr>
          <a:xfrm>
            <a:off x="4579894" y="3039567"/>
            <a:ext cx="1744979" cy="358141"/>
          </a:xfrm>
          <a:prstGeom prst="rect">
            <a:avLst/>
          </a:prstGeom>
        </p:spPr>
        <p:txBody>
          <a:bodyPr wrap="none">
            <a:spAutoFit/>
          </a:bodyPr>
          <a:lstStyle/>
          <a:p>
            <a:r>
              <a:rPr lang="en-IN" dirty="0">
                <a:solidFill>
                  <a:schemeClr val="accent2">
                    <a:lumMod val="50000"/>
                  </a:schemeClr>
                </a:solidFill>
              </a:rPr>
              <a:t>damaged wires </a:t>
            </a:r>
          </a:p>
        </p:txBody>
      </p:sp>
      <p:pic>
        <p:nvPicPr>
          <p:cNvPr id="2097169" name="Picture 10"/>
          <p:cNvPicPr>
            <a:picLocks noChangeAspect="1"/>
          </p:cNvPicPr>
          <p:nvPr/>
        </p:nvPicPr>
        <p:blipFill>
          <a:blip r:embed="rId4"/>
          <a:stretch>
            <a:fillRect/>
          </a:stretch>
        </p:blipFill>
        <p:spPr>
          <a:xfrm>
            <a:off x="6922801" y="949809"/>
            <a:ext cx="1819275" cy="2514600"/>
          </a:xfrm>
          <a:prstGeom prst="rect">
            <a:avLst/>
          </a:prstGeom>
        </p:spPr>
      </p:pic>
      <p:sp>
        <p:nvSpPr>
          <p:cNvPr id="1048744" name="Rectangle 11"/>
          <p:cNvSpPr/>
          <p:nvPr/>
        </p:nvSpPr>
        <p:spPr>
          <a:xfrm>
            <a:off x="6939676" y="3059668"/>
            <a:ext cx="1554479" cy="358141"/>
          </a:xfrm>
          <a:prstGeom prst="rect">
            <a:avLst/>
          </a:prstGeom>
        </p:spPr>
        <p:txBody>
          <a:bodyPr wrap="none">
            <a:spAutoFit/>
          </a:bodyPr>
          <a:lstStyle/>
          <a:p>
            <a:r>
              <a:rPr lang="en-IN" dirty="0">
                <a:solidFill>
                  <a:schemeClr val="accent3">
                    <a:lumMod val="50000"/>
                  </a:schemeClr>
                </a:solidFill>
              </a:rPr>
              <a:t>burnt led light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5" name="Title 1"/>
          <p:cNvSpPr>
            <a:spLocks noGrp="1"/>
          </p:cNvSpPr>
          <p:nvPr>
            <p:ph type="title"/>
          </p:nvPr>
        </p:nvSpPr>
        <p:spPr>
          <a:xfrm>
            <a:off x="1457739" y="609600"/>
            <a:ext cx="5618182" cy="742122"/>
          </a:xfrm>
        </p:spPr>
        <p:txBody>
          <a:bodyPr>
            <a:normAutofit/>
          </a:bodyPr>
          <a:lstStyle/>
          <a:p>
            <a:r>
              <a:rPr lang="en-US" sz="4400" dirty="0">
                <a:solidFill>
                  <a:schemeClr val="bg1">
                    <a:lumMod val="65000"/>
                    <a:lumOff val="35000"/>
                  </a:schemeClr>
                </a:solidFill>
              </a:rPr>
              <a:t>REFERENCE:</a:t>
            </a:r>
            <a:endParaRPr lang="en-IN" sz="4400" dirty="0">
              <a:solidFill>
                <a:schemeClr val="bg1">
                  <a:lumMod val="65000"/>
                  <a:lumOff val="35000"/>
                </a:schemeClr>
              </a:solidFill>
            </a:endParaRPr>
          </a:p>
        </p:txBody>
      </p:sp>
      <p:sp>
        <p:nvSpPr>
          <p:cNvPr id="1048746" name="Rectangle 3"/>
          <p:cNvSpPr/>
          <p:nvPr/>
        </p:nvSpPr>
        <p:spPr>
          <a:xfrm>
            <a:off x="1245704" y="1311966"/>
            <a:ext cx="8931966" cy="5781040"/>
          </a:xfrm>
          <a:prstGeom prst="rect">
            <a:avLst/>
          </a:prstGeom>
        </p:spPr>
        <p:txBody>
          <a:bodyPr wrap="square">
            <a:spAutoFit/>
          </a:bodyPr>
          <a:lstStyle/>
          <a:p>
            <a:pPr marL="342900" indent="-342900" algn="just">
              <a:lnSpc>
                <a:spcPct val="150000"/>
              </a:lnSpc>
              <a:spcAft>
                <a:spcPts val="0"/>
              </a:spcAft>
              <a:buFont typeface="Symbol" panose="05050102010706020507" pitchFamily="18" charset="2"/>
              <a:buChar char=""/>
            </a:pPr>
            <a:r>
              <a:rPr lang="en-US" dirty="0" err="1">
                <a:solidFill>
                  <a:srgbClr val="FFFFFF"/>
                </a:solidFill>
                <a:latin typeface="Times New Roman" panose="02020603050405020304" pitchFamily="18" charset="0"/>
                <a:cs typeface="Mangal" panose="02040503050203030202" pitchFamily="18" charset="0"/>
              </a:rPr>
              <a:t>Prasetio</a:t>
            </a:r>
            <a:r>
              <a:rPr lang="en-US" dirty="0">
                <a:solidFill>
                  <a:srgbClr val="FFFFFF"/>
                </a:solidFill>
                <a:latin typeface="Times New Roman" panose="02020603050405020304" pitchFamily="18" charset="0"/>
                <a:cs typeface="Mangal" panose="02040503050203030202" pitchFamily="18" charset="0"/>
              </a:rPr>
              <a:t> , S. R. Akbar and B. </a:t>
            </a:r>
            <a:r>
              <a:rPr lang="en-US" dirty="0" err="1">
                <a:solidFill>
                  <a:srgbClr val="FFFFFF"/>
                </a:solidFill>
                <a:latin typeface="Times New Roman" panose="02020603050405020304" pitchFamily="18" charset="0"/>
                <a:cs typeface="Mangal" panose="02040503050203030202" pitchFamily="18" charset="0"/>
              </a:rPr>
              <a:t>Priyambadha</a:t>
            </a:r>
            <a:r>
              <a:rPr lang="en-US" dirty="0">
                <a:solidFill>
                  <a:srgbClr val="FFFFFF"/>
                </a:solidFill>
                <a:latin typeface="Times New Roman" panose="02020603050405020304" pitchFamily="18" charset="0"/>
                <a:cs typeface="Mangal" panose="02040503050203030202" pitchFamily="18" charset="0"/>
              </a:rPr>
              <a:t> , "Implementation of semantic system in the smart home lights device based on agent," 2017 International Conference on Sustainable Information Engineering and Technology (SIET), Malang, 2017, pp. 93-99.</a:t>
            </a:r>
            <a:endParaRPr lang="en-IN" dirty="0">
              <a:solidFill>
                <a:srgbClr val="FFFFFF"/>
              </a:solidFill>
              <a:latin typeface="Times New Roman" panose="02020603050405020304" pitchFamily="18" charset="0"/>
              <a:cs typeface="Mangal" panose="02040503050203030202" pitchFamily="18" charset="0"/>
            </a:endParaRPr>
          </a:p>
          <a:p>
            <a:pPr marL="342900" indent="-342900" algn="just">
              <a:lnSpc>
                <a:spcPct val="150000"/>
              </a:lnSpc>
              <a:spcAft>
                <a:spcPts val="0"/>
              </a:spcAft>
              <a:buFont typeface="Symbol" panose="05050102010706020507" pitchFamily="18" charset="2"/>
              <a:buChar char=""/>
            </a:pPr>
            <a:r>
              <a:rPr lang="en-US" dirty="0">
                <a:solidFill>
                  <a:srgbClr val="FFFFFF"/>
                </a:solidFill>
                <a:latin typeface="Times New Roman" panose="02020603050405020304" pitchFamily="18" charset="0"/>
                <a:cs typeface="Mangal" panose="02040503050203030202" pitchFamily="18" charset="0"/>
              </a:rPr>
              <a:t>H. </a:t>
            </a:r>
            <a:r>
              <a:rPr lang="en-US" dirty="0" err="1">
                <a:solidFill>
                  <a:srgbClr val="FFFFFF"/>
                </a:solidFill>
                <a:latin typeface="Times New Roman" panose="02020603050405020304" pitchFamily="18" charset="0"/>
                <a:cs typeface="Mangal" panose="02040503050203030202" pitchFamily="18" charset="0"/>
              </a:rPr>
              <a:t>Durani</a:t>
            </a:r>
            <a:r>
              <a:rPr lang="en-US" dirty="0">
                <a:solidFill>
                  <a:srgbClr val="FFFFFF"/>
                </a:solidFill>
                <a:latin typeface="Times New Roman" panose="02020603050405020304" pitchFamily="18" charset="0"/>
                <a:cs typeface="Mangal" panose="02040503050203030202" pitchFamily="18" charset="0"/>
              </a:rPr>
              <a:t>, M. </a:t>
            </a:r>
            <a:r>
              <a:rPr lang="en-US" dirty="0" err="1">
                <a:solidFill>
                  <a:srgbClr val="FFFFFF"/>
                </a:solidFill>
                <a:latin typeface="Times New Roman" panose="02020603050405020304" pitchFamily="18" charset="0"/>
                <a:cs typeface="Mangal" panose="02040503050203030202" pitchFamily="18" charset="0"/>
              </a:rPr>
              <a:t>Sheth</a:t>
            </a:r>
            <a:r>
              <a:rPr lang="en-US" dirty="0">
                <a:solidFill>
                  <a:srgbClr val="FFFFFF"/>
                </a:solidFill>
                <a:latin typeface="Times New Roman" panose="02020603050405020304" pitchFamily="18" charset="0"/>
                <a:cs typeface="Mangal" panose="02040503050203030202" pitchFamily="18" charset="0"/>
              </a:rPr>
              <a:t> , M. </a:t>
            </a:r>
            <a:r>
              <a:rPr lang="en-US" dirty="0" err="1">
                <a:solidFill>
                  <a:srgbClr val="FFFFFF"/>
                </a:solidFill>
                <a:latin typeface="Times New Roman" panose="02020603050405020304" pitchFamily="18" charset="0"/>
                <a:cs typeface="Mangal" panose="02040503050203030202" pitchFamily="18" charset="0"/>
              </a:rPr>
              <a:t>Vaghasia</a:t>
            </a:r>
            <a:r>
              <a:rPr lang="en-US" dirty="0">
                <a:solidFill>
                  <a:srgbClr val="FFFFFF"/>
                </a:solidFill>
                <a:latin typeface="Times New Roman" panose="02020603050405020304" pitchFamily="18" charset="0"/>
                <a:cs typeface="Mangal" panose="02040503050203030202" pitchFamily="18" charset="0"/>
              </a:rPr>
              <a:t> and S.  </a:t>
            </a:r>
            <a:r>
              <a:rPr lang="en-US" dirty="0" err="1">
                <a:solidFill>
                  <a:srgbClr val="FFFFFF"/>
                </a:solidFill>
                <a:latin typeface="Times New Roman" panose="02020603050405020304" pitchFamily="18" charset="0"/>
                <a:cs typeface="Mangal" panose="02040503050203030202" pitchFamily="18" charset="0"/>
              </a:rPr>
              <a:t>Kotech</a:t>
            </a:r>
            <a:r>
              <a:rPr lang="en-US" dirty="0">
                <a:solidFill>
                  <a:srgbClr val="FFFFFF"/>
                </a:solidFill>
                <a:latin typeface="Times New Roman" panose="02020603050405020304" pitchFamily="18" charset="0"/>
                <a:cs typeface="Mangal" panose="02040503050203030202" pitchFamily="18" charset="0"/>
              </a:rPr>
              <a:t>, "Smart Automated Home Application using IoT with Blynk App," 2018 Second International Conference on Inventive Communication and Computational Technologies (ICICCT), Coimbatore, 2018, pp. 393-397.</a:t>
            </a:r>
            <a:endParaRPr lang="en-IN" dirty="0">
              <a:solidFill>
                <a:srgbClr val="FFFFFF"/>
              </a:solidFill>
              <a:latin typeface="Times New Roman" panose="02020603050405020304" pitchFamily="18" charset="0"/>
              <a:cs typeface="Mangal" panose="02040503050203030202" pitchFamily="18" charset="0"/>
            </a:endParaRPr>
          </a:p>
          <a:p>
            <a:pPr marL="342900" indent="-342900" algn="just">
              <a:lnSpc>
                <a:spcPct val="150000"/>
              </a:lnSpc>
              <a:spcAft>
                <a:spcPts val="0"/>
              </a:spcAft>
              <a:buFont typeface="Symbol" panose="05050102010706020507" pitchFamily="18" charset="2"/>
              <a:buChar char=""/>
            </a:pPr>
            <a:r>
              <a:rPr lang="en-US" dirty="0">
                <a:solidFill>
                  <a:srgbClr val="FFFFFF"/>
                </a:solidFill>
                <a:latin typeface="Times New Roman" panose="02020603050405020304" pitchFamily="18" charset="0"/>
                <a:cs typeface="Mangal" panose="02040503050203030202" pitchFamily="18" charset="0"/>
              </a:rPr>
              <a:t>H. K. Singh, S. Verma, S. Pal and K. Pandey, "A step towards Home Automation using IOT," 2019 Twelfth International Conference on Contemporary Computing (IC3), Noida, India, 2019, pp. 1-5.</a:t>
            </a:r>
            <a:endParaRPr lang="en-IN" dirty="0">
              <a:solidFill>
                <a:srgbClr val="FFFFFF"/>
              </a:solidFill>
              <a:latin typeface="Times New Roman" panose="02020603050405020304" pitchFamily="18" charset="0"/>
              <a:cs typeface="Mangal" panose="02040503050203030202" pitchFamily="18" charset="0"/>
            </a:endParaRPr>
          </a:p>
          <a:p>
            <a:pPr marL="342900" indent="-342900" algn="just">
              <a:lnSpc>
                <a:spcPct val="150000"/>
              </a:lnSpc>
              <a:spcAft>
                <a:spcPts val="800"/>
              </a:spcAft>
              <a:buFont typeface="Symbol" panose="05050102010706020507" pitchFamily="18" charset="2"/>
              <a:buChar char=""/>
            </a:pPr>
            <a:r>
              <a:rPr lang="en-US" dirty="0">
                <a:solidFill>
                  <a:srgbClr val="FFFFFF"/>
                </a:solidFill>
                <a:latin typeface="Times New Roman" panose="02020603050405020304" pitchFamily="18" charset="0"/>
                <a:cs typeface="Mangal" panose="02040503050203030202" pitchFamily="18" charset="0"/>
              </a:rPr>
              <a:t>K. </a:t>
            </a:r>
            <a:r>
              <a:rPr lang="en-US" dirty="0" err="1">
                <a:solidFill>
                  <a:srgbClr val="FFFFFF"/>
                </a:solidFill>
                <a:latin typeface="Times New Roman" panose="02020603050405020304" pitchFamily="18" charset="0"/>
                <a:cs typeface="Mangal" panose="02040503050203030202" pitchFamily="18" charset="0"/>
              </a:rPr>
              <a:t>Sangsanit</a:t>
            </a:r>
            <a:r>
              <a:rPr lang="en-US" dirty="0">
                <a:solidFill>
                  <a:srgbClr val="FFFFFF"/>
                </a:solidFill>
                <a:latin typeface="Times New Roman" panose="02020603050405020304" pitchFamily="18" charset="0"/>
                <a:cs typeface="Mangal" panose="02040503050203030202" pitchFamily="18" charset="0"/>
              </a:rPr>
              <a:t> and C. </a:t>
            </a:r>
            <a:r>
              <a:rPr lang="en-US" dirty="0" err="1">
                <a:solidFill>
                  <a:srgbClr val="FFFFFF"/>
                </a:solidFill>
                <a:latin typeface="Times New Roman" panose="02020603050405020304" pitchFamily="18" charset="0"/>
                <a:cs typeface="Mangal" panose="02040503050203030202" pitchFamily="18" charset="0"/>
              </a:rPr>
              <a:t>Techapanupreeda</a:t>
            </a:r>
            <a:r>
              <a:rPr lang="en-US" dirty="0">
                <a:solidFill>
                  <a:srgbClr val="FFFFFF"/>
                </a:solidFill>
                <a:latin typeface="Times New Roman" panose="02020603050405020304" pitchFamily="18" charset="0"/>
                <a:cs typeface="Mangal" panose="02040503050203030202" pitchFamily="18" charset="0"/>
              </a:rPr>
              <a:t> , "Node MCU Choreography Automation by </a:t>
            </a:r>
            <a:r>
              <a:rPr lang="en-US" dirty="0" err="1">
                <a:solidFill>
                  <a:srgbClr val="FFFFFF"/>
                </a:solidFill>
                <a:latin typeface="Times New Roman" panose="02020603050405020304" pitchFamily="18" charset="0"/>
                <a:cs typeface="Mangal" panose="02040503050203030202" pitchFamily="18" charset="0"/>
              </a:rPr>
              <a:t>CoAP</a:t>
            </a:r>
            <a:r>
              <a:rPr lang="en-US" dirty="0">
                <a:solidFill>
                  <a:srgbClr val="FFFFFF"/>
                </a:solidFill>
                <a:latin typeface="Times New Roman" panose="02020603050405020304" pitchFamily="18" charset="0"/>
                <a:cs typeface="Mangal" panose="02040503050203030202" pitchFamily="18" charset="0"/>
              </a:rPr>
              <a:t> ," 2019 International Conference on Information Networking (ICOIN), Kuala Lumpur, Malaysia, 2019, pp. 350-353.</a:t>
            </a:r>
            <a:endParaRPr lang="en-IN" dirty="0">
              <a:solidFill>
                <a:srgbClr val="FFFFFF"/>
              </a:solidFill>
              <a:latin typeface="Times New Roman" panose="02020603050405020304" pitchFamily="18" charset="0"/>
              <a:cs typeface="Mangal" panose="02040503050203030202"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7" name="Title 1"/>
          <p:cNvSpPr>
            <a:spLocks noGrp="1"/>
          </p:cNvSpPr>
          <p:nvPr>
            <p:ph type="title"/>
          </p:nvPr>
        </p:nvSpPr>
        <p:spPr>
          <a:xfrm>
            <a:off x="1141412" y="227578"/>
            <a:ext cx="9685613" cy="839221"/>
          </a:xfrm>
        </p:spPr>
        <p:txBody>
          <a:bodyPr/>
          <a:lstStyle/>
          <a:p>
            <a:r>
              <a:rPr lang="en-US" dirty="0"/>
              <a:t>REFERENCE</a:t>
            </a:r>
            <a:endParaRPr lang="en-IN" dirty="0"/>
          </a:p>
        </p:txBody>
      </p:sp>
      <p:sp>
        <p:nvSpPr>
          <p:cNvPr id="1048748" name="Content Placeholder 2"/>
          <p:cNvSpPr>
            <a:spLocks noGrp="1"/>
          </p:cNvSpPr>
          <p:nvPr>
            <p:ph idx="1"/>
          </p:nvPr>
        </p:nvSpPr>
        <p:spPr>
          <a:xfrm>
            <a:off x="1141412" y="1298713"/>
            <a:ext cx="9905999" cy="4492488"/>
          </a:xfrm>
        </p:spPr>
        <p:txBody>
          <a:bodyPr>
            <a:normAutofit fontScale="75000" lnSpcReduction="20000"/>
          </a:bodyPr>
          <a:lstStyle/>
          <a:p>
            <a:pPr lvl="0"/>
            <a:r>
              <a:rPr lang="en-US" dirty="0"/>
              <a:t>M. Al-</a:t>
            </a:r>
            <a:r>
              <a:rPr lang="en-US" dirty="0" err="1"/>
              <a:t>Kuwari</a:t>
            </a:r>
            <a:r>
              <a:rPr lang="en-US" dirty="0"/>
              <a:t>, A. Ramadan, Y. Ismael, L. Al-</a:t>
            </a:r>
            <a:r>
              <a:rPr lang="en-US" dirty="0" err="1"/>
              <a:t>Sughair</a:t>
            </a:r>
            <a:r>
              <a:rPr lang="en-US" dirty="0"/>
              <a:t>, A. </a:t>
            </a:r>
            <a:r>
              <a:rPr lang="en-US" dirty="0" err="1"/>
              <a:t>Gastli</a:t>
            </a:r>
            <a:r>
              <a:rPr lang="en-US" dirty="0"/>
              <a:t> and M. </a:t>
            </a:r>
            <a:r>
              <a:rPr lang="en-US" dirty="0" err="1"/>
              <a:t>Benammar</a:t>
            </a:r>
            <a:r>
              <a:rPr lang="en-US" dirty="0"/>
              <a:t>, "Smart-home automation using IoT-based sensing and monitoring platform," 2018 IEEE 12th International Conference on Compatibility, Power Electronics and Power Engineering (CPE-POWERENG 2018), Doha, 2018, pp. 1-6.</a:t>
            </a:r>
            <a:endParaRPr lang="en-IN" dirty="0"/>
          </a:p>
          <a:p>
            <a:pPr lvl="0"/>
            <a:r>
              <a:rPr lang="en-US" dirty="0"/>
              <a:t>M. </a:t>
            </a:r>
            <a:r>
              <a:rPr lang="en-US" dirty="0" err="1"/>
              <a:t>Sheth</a:t>
            </a:r>
            <a:r>
              <a:rPr lang="en-US" dirty="0"/>
              <a:t> and P. </a:t>
            </a:r>
            <a:r>
              <a:rPr lang="en-US" dirty="0" err="1"/>
              <a:t>Rupani</a:t>
            </a:r>
            <a:r>
              <a:rPr lang="en-US" dirty="0"/>
              <a:t>, "Smart Gardening Automation using IoT With BLYNK App," 2019 3rd International Conference on Trends in Electronics and Informatics (ICOEI), Tirunelveli, India, 2019, pp. 266-270.</a:t>
            </a:r>
            <a:endParaRPr lang="en-IN" dirty="0"/>
          </a:p>
          <a:p>
            <a:pPr lvl="0"/>
            <a:r>
              <a:rPr lang="en-US" dirty="0"/>
              <a:t>R. K. </a:t>
            </a:r>
            <a:r>
              <a:rPr lang="en-US" dirty="0" err="1"/>
              <a:t>Kodali</a:t>
            </a:r>
            <a:r>
              <a:rPr lang="en-US" dirty="0"/>
              <a:t> and K. S. Mahesh, "Low cost implementation of smart home automation," 2017 International Conference on Advances in Computing, Communications and Informatics (ICACCI), Udupi, 2017, pp. 461-466.</a:t>
            </a:r>
            <a:endParaRPr lang="en-IN" dirty="0"/>
          </a:p>
          <a:p>
            <a:pPr lvl="0"/>
            <a:r>
              <a:rPr lang="en-US" dirty="0"/>
              <a:t>S. </a:t>
            </a:r>
            <a:r>
              <a:rPr lang="en-US" dirty="0" err="1"/>
              <a:t>Rezwan</a:t>
            </a:r>
            <a:r>
              <a:rPr lang="en-US" dirty="0"/>
              <a:t>, W. Ahmed, M. A. </a:t>
            </a:r>
            <a:r>
              <a:rPr lang="en-US" dirty="0" err="1"/>
              <a:t>Mahia</a:t>
            </a:r>
            <a:r>
              <a:rPr lang="en-US" dirty="0"/>
              <a:t> and M. R. Islam, "IoT Based Smart Inventory Management System for Kitchen Using Weight Sensors, LDR, LED, Arduino Mega and </a:t>
            </a:r>
            <a:r>
              <a:rPr lang="en-US" dirty="0" err="1"/>
              <a:t>NodeMCU</a:t>
            </a:r>
            <a:r>
              <a:rPr lang="en-US" dirty="0"/>
              <a:t> (ESP8266) Wi-Fi Module with Website and App," 2018 Fourth International Conference on Advances in Computing, Communication &amp; Automation (ICACCA), Subang Jaya, Malaysia, 2018, pp. 1-6.</a:t>
            </a:r>
            <a:endParaRPr lang="en-IN" dirty="0"/>
          </a:p>
          <a:p>
            <a:r>
              <a:rPr lang="en-US" dirty="0"/>
              <a:t>S. Sarkar, S. </a:t>
            </a:r>
            <a:r>
              <a:rPr lang="en-US" dirty="0" err="1"/>
              <a:t>Gayen</a:t>
            </a:r>
            <a:r>
              <a:rPr lang="en-US" dirty="0"/>
              <a:t> and S. </a:t>
            </a:r>
            <a:r>
              <a:rPr lang="en-US" dirty="0" err="1"/>
              <a:t>Bilgaiyan</a:t>
            </a:r>
            <a:r>
              <a:rPr lang="en-US" dirty="0"/>
              <a:t>, "Android Based Home Security Sy</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Title 1"/>
          <p:cNvSpPr>
            <a:spLocks noGrp="1"/>
          </p:cNvSpPr>
          <p:nvPr>
            <p:ph type="title"/>
          </p:nvPr>
        </p:nvSpPr>
        <p:spPr/>
        <p:txBody>
          <a:bodyPr>
            <a:normAutofit/>
          </a:bodyPr>
          <a:lstStyle/>
          <a:p>
            <a:r>
              <a:rPr lang="en-US" sz="5400" dirty="0">
                <a:solidFill>
                  <a:schemeClr val="bg2">
                    <a:lumMod val="50000"/>
                  </a:schemeClr>
                </a:solidFill>
              </a:rPr>
              <a:t>ANY QUESTIONS?</a:t>
            </a:r>
            <a:endParaRPr lang="en-IN" sz="5400" dirty="0">
              <a:solidFill>
                <a:schemeClr val="bg2">
                  <a:lumMod val="50000"/>
                </a:schemeClr>
              </a:solidFill>
            </a:endParaRPr>
          </a:p>
        </p:txBody>
      </p:sp>
      <p:pic>
        <p:nvPicPr>
          <p:cNvPr id="2097170" name="Content Placeholder 3"/>
          <p:cNvPicPr>
            <a:picLocks noGrp="1" noChangeAspect="1"/>
          </p:cNvPicPr>
          <p:nvPr>
            <p:ph idx="1"/>
          </p:nvPr>
        </p:nvPicPr>
        <p:blipFill>
          <a:blip r:embed="rId2"/>
          <a:stretch>
            <a:fillRect/>
          </a:stretch>
        </p:blipFill>
        <p:spPr>
          <a:xfrm>
            <a:off x="3669402" y="1765783"/>
            <a:ext cx="4850019" cy="4568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2"/>
          <p:cNvSpPr txBox="1"/>
          <p:nvPr/>
        </p:nvSpPr>
        <p:spPr>
          <a:xfrm>
            <a:off x="632465" y="383787"/>
            <a:ext cx="6321287" cy="830997"/>
          </a:xfrm>
          <a:prstGeom prst="rect">
            <a:avLst/>
          </a:prstGeom>
          <a:noFill/>
        </p:spPr>
        <p:txBody>
          <a:bodyPr wrap="square" rtlCol="0">
            <a:spAutoFit/>
          </a:bodyPr>
          <a:lstStyle/>
          <a:p>
            <a:r>
              <a:rPr lang="en-US" sz="4800" dirty="0">
                <a:solidFill>
                  <a:schemeClr val="bg1"/>
                </a:solidFill>
                <a:latin typeface="Arial Black" panose="020B0A04020102020204" pitchFamily="34" charset="0"/>
              </a:rPr>
              <a:t>INTRODUCTION </a:t>
            </a:r>
            <a:r>
              <a:rPr lang="en-IN" sz="4800" dirty="0">
                <a:solidFill>
                  <a:schemeClr val="bg1"/>
                </a:solidFill>
                <a:latin typeface="Arial Black" panose="020B0A04020102020204" pitchFamily="34" charset="0"/>
              </a:rPr>
              <a:t>:</a:t>
            </a:r>
            <a:endParaRPr lang="en-US" sz="4800" dirty="0">
              <a:solidFill>
                <a:schemeClr val="bg1"/>
              </a:solidFill>
              <a:latin typeface="Arial Black" panose="020B0A04020102020204" pitchFamily="34" charset="0"/>
            </a:endParaRPr>
          </a:p>
        </p:txBody>
      </p:sp>
      <p:sp>
        <p:nvSpPr>
          <p:cNvPr id="1048705" name="TextBox 4"/>
          <p:cNvSpPr txBox="1"/>
          <p:nvPr/>
        </p:nvSpPr>
        <p:spPr>
          <a:xfrm>
            <a:off x="864426" y="1385543"/>
            <a:ext cx="9130748" cy="5234940"/>
          </a:xfrm>
          <a:prstGeom prst="rect">
            <a:avLst/>
          </a:prstGeom>
          <a:noFill/>
        </p:spPr>
        <p:txBody>
          <a:bodyPr wrap="square" rtlCol="0">
            <a:spAutoFit/>
          </a:bodyPr>
          <a:lstStyle/>
          <a:p>
            <a:pPr algn="just"/>
            <a:r>
              <a:rPr lang="en-US" sz="2000" dirty="0">
                <a:solidFill>
                  <a:srgbClr val="FFFF00"/>
                </a:solidFill>
              </a:rPr>
              <a:t>Nowadays, we have remote controls for our television sets and other electronic systems, which have made our lives real easy. Have you ever wondered about home automation which would give the facility of controlling tube lights, fans and other electrical appliances at home using a remote control? Of course, Yes! But,are the available options cost-effective? If the answer is No, we have found a solution to it. We have come up with a new system called Home Automation using Wi-Fi module Node MCU ESP8266. This system is super-cost effective and can give the user the ability to control any electronic device without even spending for a remote control. This project helps the user to control all the electronic devicesusing his/her smartphone.</a:t>
            </a:r>
          </a:p>
          <a:p>
            <a:pPr algn="just"/>
            <a:endParaRPr lang="en-US" sz="2000" dirty="0">
              <a:solidFill>
                <a:srgbClr val="FFFF00"/>
              </a:solidFill>
            </a:endParaRPr>
          </a:p>
          <a:p>
            <a:pPr algn="just"/>
            <a:r>
              <a:rPr lang="en-US" sz="2000" dirty="0">
                <a:solidFill>
                  <a:srgbClr val="FFFF00"/>
                </a:solidFill>
              </a:rPr>
              <a:t>    Time is a very valuable thing. Everybody wants to save time as much as they can. New technologies are being introduced to save our time. To save people’s time we are introducing Home Automation system using Wi-Fi module. With the help of this system we can control our home appliances from our mobile phones. You can turn on/off your home appliances within the range of Wi-Fi . It is a fully open source solution</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Title 1"/>
          <p:cNvSpPr>
            <a:spLocks noGrp="1"/>
          </p:cNvSpPr>
          <p:nvPr>
            <p:ph type="title"/>
          </p:nvPr>
        </p:nvSpPr>
        <p:spPr/>
        <p:txBody>
          <a:bodyPr/>
          <a:lstStyle/>
          <a:p>
            <a:r>
              <a:rPr lang="en-US" i="1" dirty="0">
                <a:solidFill>
                  <a:schemeClr val="accent1">
                    <a:lumMod val="50000"/>
                  </a:schemeClr>
                </a:solidFill>
                <a:latin typeface="Arial Rounded MT Bold" panose="020F0704030504030204" pitchFamily="34" charset="0"/>
              </a:rPr>
              <a:t>Functional overview:</a:t>
            </a:r>
            <a:br>
              <a:rPr lang="en-US" i="1" dirty="0">
                <a:solidFill>
                  <a:schemeClr val="accent1">
                    <a:lumMod val="50000"/>
                  </a:schemeClr>
                </a:solidFill>
                <a:latin typeface="Arial Rounded MT Bold" panose="020F0704030504030204" pitchFamily="34" charset="0"/>
              </a:rPr>
            </a:br>
            <a:r>
              <a:rPr lang="en-US" i="1" dirty="0">
                <a:solidFill>
                  <a:schemeClr val="accent2">
                    <a:lumMod val="50000"/>
                  </a:schemeClr>
                </a:solidFill>
                <a:latin typeface="Arial Rounded MT Bold" panose="020F0704030504030204" pitchFamily="34" charset="0"/>
              </a:rPr>
              <a:t>(</a:t>
            </a:r>
            <a:r>
              <a:rPr lang="en-US" sz="2400" i="1" dirty="0">
                <a:solidFill>
                  <a:schemeClr val="accent2">
                    <a:lumMod val="50000"/>
                  </a:schemeClr>
                </a:solidFill>
                <a:latin typeface="Arial Rounded MT Bold" panose="020F0704030504030204" pitchFamily="34" charset="0"/>
              </a:rPr>
              <a:t>controlling &amp; monitoring devices over the internet)</a:t>
            </a:r>
            <a:endParaRPr lang="en-IN" i="1" dirty="0">
              <a:solidFill>
                <a:schemeClr val="accent2">
                  <a:lumMod val="50000"/>
                </a:schemeClr>
              </a:solidFill>
              <a:latin typeface="Arial Rounded MT Bold" panose="020F0704030504030204" pitchFamily="34" charset="0"/>
            </a:endParaRPr>
          </a:p>
        </p:txBody>
      </p:sp>
      <p:sp>
        <p:nvSpPr>
          <p:cNvPr id="1048712" name="Content Placeholder 2"/>
          <p:cNvSpPr>
            <a:spLocks noGrp="1"/>
          </p:cNvSpPr>
          <p:nvPr>
            <p:ph idx="1"/>
          </p:nvPr>
        </p:nvSpPr>
        <p:spPr/>
        <p:txBody>
          <a:bodyPr/>
          <a:lstStyle/>
          <a:p>
            <a:r>
              <a:rPr lang="en-US" dirty="0"/>
              <a:t>Automatic camera on/off by </a:t>
            </a:r>
            <a:r>
              <a:rPr lang="en-US" b="1" dirty="0">
                <a:effectLst>
                  <a:outerShdw blurRad="38100" dist="38100" dir="2700000" algn="tl">
                    <a:srgbClr val="000000">
                      <a:alpha val="43137"/>
                    </a:srgbClr>
                  </a:outerShdw>
                </a:effectLst>
              </a:rPr>
              <a:t>motion </a:t>
            </a:r>
            <a:r>
              <a:rPr lang="en-US" dirty="0">
                <a:effectLst>
                  <a:outerShdw blurRad="38100" dist="38100" dir="2700000" algn="tl">
                    <a:srgbClr val="000000">
                      <a:alpha val="43137"/>
                    </a:srgbClr>
                  </a:outerShdw>
                </a:effectLst>
              </a:rPr>
              <a:t>sensor</a:t>
            </a:r>
            <a:r>
              <a:rPr lang="en-US" dirty="0"/>
              <a:t>.</a:t>
            </a:r>
            <a:endParaRPr lang="zh-CN" altLang="en-US"/>
          </a:p>
          <a:p>
            <a:r>
              <a:rPr lang="en-IN" dirty="0"/>
              <a:t>Main door open/close detection by </a:t>
            </a:r>
            <a:r>
              <a:rPr lang="en-IN" dirty="0">
                <a:effectLst>
                  <a:outerShdw blurRad="38100" dist="38100" dir="2700000" algn="tl">
                    <a:srgbClr val="000000">
                      <a:alpha val="43137"/>
                    </a:srgbClr>
                  </a:outerShdw>
                </a:effectLst>
              </a:rPr>
              <a:t>IR sensor</a:t>
            </a:r>
            <a:r>
              <a:rPr lang="en-IN" dirty="0"/>
              <a:t>.</a:t>
            </a:r>
          </a:p>
          <a:p>
            <a:r>
              <a:rPr lang="en-IN" dirty="0"/>
              <a:t>Automatic AC on/off by </a:t>
            </a:r>
            <a:r>
              <a:rPr lang="en-IN" dirty="0">
                <a:effectLst>
                  <a:outerShdw blurRad="38100" dist="38100" dir="2700000" algn="tl">
                    <a:srgbClr val="000000">
                      <a:alpha val="43137"/>
                    </a:srgbClr>
                  </a:outerShdw>
                </a:effectLst>
              </a:rPr>
              <a:t>temperature sensor</a:t>
            </a:r>
            <a:r>
              <a:rPr lang="en-IN" dirty="0"/>
              <a:t>.</a:t>
            </a:r>
          </a:p>
          <a:p>
            <a:r>
              <a:rPr lang="en-IN" dirty="0"/>
              <a:t>Alarm when smoke detected by </a:t>
            </a:r>
            <a:r>
              <a:rPr lang="en-IN" dirty="0">
                <a:effectLst>
                  <a:outerShdw blurRad="38100" dist="38100" dir="2700000" algn="tl">
                    <a:srgbClr val="000000">
                      <a:alpha val="43137"/>
                    </a:srgbClr>
                  </a:outerShdw>
                </a:effectLst>
              </a:rPr>
              <a:t>smoke sensor</a:t>
            </a:r>
            <a:r>
              <a:rPr lang="en-IN" dirty="0"/>
              <a:t>.</a:t>
            </a:r>
          </a:p>
          <a:p>
            <a:r>
              <a:rPr lang="en-IN" dirty="0"/>
              <a:t>Application controlled through </a:t>
            </a:r>
            <a:r>
              <a:rPr lang="en-IN" dirty="0">
                <a:effectLst>
                  <a:outerShdw blurRad="38100" dist="38100" dir="2700000" algn="tl">
                    <a:srgbClr val="000000">
                      <a:alpha val="43137"/>
                    </a:srgbClr>
                  </a:outerShdw>
                </a:effectLst>
              </a:rPr>
              <a:t>Mobile phone.</a:t>
            </a:r>
          </a:p>
          <a:p>
            <a:r>
              <a:rPr lang="en-IN" dirty="0">
                <a:effectLst>
                  <a:outerShdw blurRad="38100" dist="38100" dir="2700000" algn="tl">
                    <a:srgbClr val="000000">
                      <a:alpha val="43137"/>
                    </a:srgbClr>
                  </a:outerShdw>
                </a:effectLst>
              </a:rPr>
              <a:t>Notification via Email &amp; </a:t>
            </a:r>
            <a:r>
              <a:rPr lang="en-IN" dirty="0" err="1">
                <a:effectLst>
                  <a:outerShdw blurRad="38100" dist="38100" dir="2700000" algn="tl">
                    <a:srgbClr val="000000">
                      <a:alpha val="43137"/>
                    </a:srgbClr>
                  </a:outerShdw>
                </a:effectLst>
              </a:rPr>
              <a:t>sms</a:t>
            </a:r>
            <a:r>
              <a:rPr lang="en-IN" dirty="0">
                <a:effectLst>
                  <a:outerShdw blurRad="38100" dist="38100" dir="2700000" algn="tl">
                    <a:srgbClr val="000000">
                      <a:alpha val="43137"/>
                    </a:srgbClr>
                  </a:outerShdw>
                </a:effectLst>
              </a:rPr>
              <a:t>.</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extBox 2"/>
          <p:cNvSpPr txBox="1"/>
          <p:nvPr/>
        </p:nvSpPr>
        <p:spPr>
          <a:xfrm>
            <a:off x="1245703" y="212035"/>
            <a:ext cx="6599583" cy="89154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APPLICATIONS :</a:t>
            </a:r>
            <a:endParaRPr lang="en-IN" sz="5400" dirty="0">
              <a:solidFill>
                <a:schemeClr val="bg1"/>
              </a:solidFill>
              <a:latin typeface="Arial Black" panose="020B0A04020102020204" pitchFamily="34" charset="0"/>
            </a:endParaRPr>
          </a:p>
        </p:txBody>
      </p:sp>
      <p:sp>
        <p:nvSpPr>
          <p:cNvPr id="1048714" name="TextBox 6"/>
          <p:cNvSpPr txBox="1"/>
          <p:nvPr/>
        </p:nvSpPr>
        <p:spPr>
          <a:xfrm>
            <a:off x="1722781" y="1630017"/>
            <a:ext cx="6811619" cy="3825240"/>
          </a:xfrm>
          <a:prstGeom prst="rect">
            <a:avLst/>
          </a:prstGeom>
          <a:noFill/>
        </p:spPr>
        <p:txBody>
          <a:bodyPr wrap="square" rtlCol="0">
            <a:spAutoFit/>
          </a:bodyPr>
          <a:lstStyle/>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TV</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REFRIGERATOR</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FANS</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LIGHTS</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WATER HEATER</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AIR CONDITIONER</a:t>
            </a:r>
          </a:p>
          <a:p>
            <a:pPr marL="285750" indent="-285750">
              <a:buFont typeface="Wingdings" panose="05000000000000000000" pitchFamily="2" charset="2"/>
              <a:buChar char="Ø"/>
            </a:pPr>
            <a:r>
              <a:rPr lang="en-US" sz="3600" dirty="0">
                <a:solidFill>
                  <a:srgbClr val="FFFF00"/>
                </a:solidFill>
                <a:latin typeface="Algerian" panose="04020705040A02060702" pitchFamily="82" charset="0"/>
              </a:rPr>
              <a:t>OTHER APPLIANCES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TextBox 2"/>
          <p:cNvSpPr txBox="1"/>
          <p:nvPr/>
        </p:nvSpPr>
        <p:spPr>
          <a:xfrm>
            <a:off x="1272209" y="172277"/>
            <a:ext cx="8534400" cy="89154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COMPONENTS :</a:t>
            </a:r>
            <a:endParaRPr lang="en-IN" sz="5400" dirty="0">
              <a:solidFill>
                <a:schemeClr val="bg1"/>
              </a:solidFill>
              <a:latin typeface="Arial Black" panose="020B0A04020102020204" pitchFamily="34" charset="0"/>
            </a:endParaRPr>
          </a:p>
        </p:txBody>
      </p:sp>
      <p:sp>
        <p:nvSpPr>
          <p:cNvPr id="1048716" name="TextBox 4"/>
          <p:cNvSpPr txBox="1"/>
          <p:nvPr/>
        </p:nvSpPr>
        <p:spPr>
          <a:xfrm>
            <a:off x="1630017" y="1404730"/>
            <a:ext cx="8176592" cy="4401205"/>
          </a:xfrm>
          <a:prstGeom prst="rect">
            <a:avLst/>
          </a:prstGeom>
          <a:noFill/>
        </p:spPr>
        <p:txBody>
          <a:bodyPr wrap="square" rtlCol="0">
            <a:spAutoFit/>
          </a:bodyPr>
          <a:lstStyle/>
          <a:p>
            <a:pPr marL="571500" indent="-571500">
              <a:buFont typeface="Arial" panose="020B0604020202020204" pitchFamily="34" charset="0"/>
              <a:buChar char="•"/>
            </a:pPr>
            <a:r>
              <a:rPr lang="en-US" sz="2000" b="1" dirty="0">
                <a:solidFill>
                  <a:srgbClr val="FFFF00"/>
                </a:solidFill>
                <a:latin typeface="Bahnschrift" panose="020B0502040204020203" pitchFamily="34" charset="0"/>
              </a:rPr>
              <a:t>Node MCU ESP8266 Wi-Fi Module</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IR SENSOR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SERVO MOTOR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DC ADAPTER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RESISTORS(100 ohms)</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JUMPER &amp; CONNECTING WIRES</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LEDs</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VERO BOARD</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7805 VOLTAGE REGULATOR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Motion sensor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Temperature sensor</a:t>
            </a:r>
          </a:p>
          <a:p>
            <a:pPr marL="571500" indent="-571500">
              <a:buFont typeface="Arial" panose="020B0604020202020204" pitchFamily="34" charset="0"/>
              <a:buChar char="•"/>
            </a:pPr>
            <a:r>
              <a:rPr lang="en-IN" sz="2000" b="1" dirty="0">
                <a:solidFill>
                  <a:srgbClr val="FFFF00"/>
                </a:solidFill>
                <a:latin typeface="Bahnschrift" panose="020B0502040204020203" pitchFamily="34" charset="0"/>
              </a:rPr>
              <a:t>SMOKE SENSOR</a:t>
            </a:r>
          </a:p>
          <a:p>
            <a:endParaRPr lang="en-IN" sz="2000" b="1" dirty="0">
              <a:solidFill>
                <a:srgbClr val="FFFF00"/>
              </a:solidFill>
              <a:latin typeface="Bahnschrift" panose="020B0502040204020203" pitchFamily="34" charset="0"/>
            </a:endParaRPr>
          </a:p>
          <a:p>
            <a:pPr marL="571500" indent="-571500">
              <a:buFont typeface="Arial" panose="020B0604020202020204" pitchFamily="34" charset="0"/>
              <a:buChar char="•"/>
            </a:pPr>
            <a:endParaRPr lang="en-IN" sz="2000" b="1" dirty="0">
              <a:solidFill>
                <a:srgbClr val="FFFF00"/>
              </a:solidFill>
              <a:latin typeface="Bahnschrift"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
          <p:cNvSpPr>
            <a:spLocks noGrp="1"/>
          </p:cNvSpPr>
          <p:nvPr>
            <p:ph type="title"/>
          </p:nvPr>
        </p:nvSpPr>
        <p:spPr>
          <a:xfrm>
            <a:off x="1141409" y="264707"/>
            <a:ext cx="5934508" cy="1639886"/>
          </a:xfrm>
        </p:spPr>
        <p:txBody>
          <a:bodyPr>
            <a:normAutofit/>
          </a:bodyPr>
          <a:lstStyle/>
          <a:p>
            <a:r>
              <a:rPr lang="en-US" sz="4800" b="1" dirty="0">
                <a:solidFill>
                  <a:schemeClr val="bg2">
                    <a:lumMod val="75000"/>
                  </a:schemeClr>
                </a:solidFill>
              </a:rPr>
              <a:t>Node MCU esp8266</a:t>
            </a:r>
            <a:endParaRPr lang="en-IN" sz="4800" b="1" dirty="0">
              <a:solidFill>
                <a:schemeClr val="bg2">
                  <a:lumMod val="75000"/>
                </a:schemeClr>
              </a:solidFill>
            </a:endParaRPr>
          </a:p>
        </p:txBody>
      </p:sp>
      <p:sp>
        <p:nvSpPr>
          <p:cNvPr id="1048718" name="Text Placeholder 3"/>
          <p:cNvSpPr>
            <a:spLocks noGrp="1"/>
          </p:cNvSpPr>
          <p:nvPr>
            <p:ph type="body" sz="half" idx="2"/>
          </p:nvPr>
        </p:nvSpPr>
        <p:spPr/>
        <p:txBody>
          <a:bodyPr>
            <a:noAutofit/>
          </a:bodyPr>
          <a:lstStyle/>
          <a:p>
            <a:r>
              <a:rPr lang="en-US" sz="2400" b="1" dirty="0">
                <a:solidFill>
                  <a:srgbClr val="FFFFFF"/>
                </a:solidFill>
              </a:rPr>
              <a:t>Node MCU</a:t>
            </a:r>
            <a:r>
              <a:rPr lang="en-US" sz="2400" dirty="0">
                <a:solidFill>
                  <a:srgbClr val="FFFFFF"/>
                </a:solidFill>
              </a:rPr>
              <a:t> is an open-source firmware and development kit that helps you to prototype or build IoT products. It includes firmware that runs on the </a:t>
            </a:r>
            <a:r>
              <a:rPr lang="en-US" sz="2400" b="1" dirty="0">
                <a:solidFill>
                  <a:srgbClr val="FFFFFF"/>
                </a:solidFill>
              </a:rPr>
              <a:t>ESP8266</a:t>
            </a:r>
            <a:r>
              <a:rPr lang="en-US" sz="2400" dirty="0">
                <a:solidFill>
                  <a:srgbClr val="FFFFFF"/>
                </a:solidFill>
              </a:rPr>
              <a:t> Wi-Fi SoC from </a:t>
            </a:r>
            <a:r>
              <a:rPr lang="en-US" sz="2400" dirty="0" err="1">
                <a:solidFill>
                  <a:srgbClr val="FFFFFF"/>
                </a:solidFill>
              </a:rPr>
              <a:t>Espressif</a:t>
            </a:r>
            <a:r>
              <a:rPr lang="en-US" sz="2400" dirty="0">
                <a:solidFill>
                  <a:srgbClr val="FFFFFF"/>
                </a:solidFill>
              </a:rPr>
              <a:t> Systems, and hardware which is based on the ESP-12 module. ... It is based on the </a:t>
            </a:r>
            <a:r>
              <a:rPr lang="en-US" sz="2400" dirty="0" err="1">
                <a:solidFill>
                  <a:srgbClr val="FFFFFF"/>
                </a:solidFill>
              </a:rPr>
              <a:t>eLua</a:t>
            </a:r>
            <a:r>
              <a:rPr lang="en-US" sz="2400" dirty="0">
                <a:solidFill>
                  <a:srgbClr val="FFFFFF"/>
                </a:solidFill>
              </a:rPr>
              <a:t> a project and built on the </a:t>
            </a:r>
            <a:r>
              <a:rPr lang="en-US" sz="2400" dirty="0" err="1">
                <a:solidFill>
                  <a:srgbClr val="FFFFFF"/>
                </a:solidFill>
              </a:rPr>
              <a:t>Espressif</a:t>
            </a:r>
            <a:r>
              <a:rPr lang="en-US" sz="2400" dirty="0">
                <a:solidFill>
                  <a:srgbClr val="FFFFFF"/>
                </a:solidFill>
              </a:rPr>
              <a:t> Non-OS SDK for </a:t>
            </a:r>
            <a:r>
              <a:rPr lang="en-US" sz="2400" b="1" dirty="0">
                <a:solidFill>
                  <a:srgbClr val="FFFFFF"/>
                </a:solidFill>
              </a:rPr>
              <a:t>ESP8266</a:t>
            </a:r>
            <a:r>
              <a:rPr lang="en-US" sz="2400" dirty="0">
                <a:solidFill>
                  <a:srgbClr val="FFFFFF"/>
                </a:solidFill>
              </a:rPr>
              <a:t>.</a:t>
            </a:r>
            <a:endParaRPr lang="en-IN" sz="2400" dirty="0">
              <a:solidFill>
                <a:srgbClr val="FFFFFF"/>
              </a:solidFill>
            </a:endParaRPr>
          </a:p>
        </p:txBody>
      </p:sp>
      <p:pic>
        <p:nvPicPr>
          <p:cNvPr id="2097161" name="Picture 4"/>
          <p:cNvPicPr>
            <a:picLocks noChangeAspect="1"/>
          </p:cNvPicPr>
          <p:nvPr/>
        </p:nvPicPr>
        <p:blipFill>
          <a:blip r:embed="rId2"/>
          <a:stretch>
            <a:fillRect/>
          </a:stretch>
        </p:blipFill>
        <p:spPr>
          <a:xfrm>
            <a:off x="7183085" y="2249486"/>
            <a:ext cx="4194484" cy="22018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1"/>
          <p:cNvSpPr>
            <a:spLocks noGrp="1"/>
          </p:cNvSpPr>
          <p:nvPr>
            <p:ph type="title"/>
          </p:nvPr>
        </p:nvSpPr>
        <p:spPr>
          <a:xfrm>
            <a:off x="1141410" y="303691"/>
            <a:ext cx="5934508" cy="1639886"/>
          </a:xfrm>
        </p:spPr>
        <p:txBody>
          <a:bodyPr>
            <a:normAutofit/>
          </a:bodyPr>
          <a:lstStyle/>
          <a:p>
            <a:r>
              <a:rPr lang="en-US" sz="4800" dirty="0">
                <a:solidFill>
                  <a:srgbClr val="FF0000"/>
                </a:solidFill>
              </a:rPr>
              <a:t>IR SENSOR</a:t>
            </a:r>
            <a:endParaRPr lang="en-IN" sz="4800" dirty="0">
              <a:solidFill>
                <a:srgbClr val="FF0000"/>
              </a:solidFill>
            </a:endParaRPr>
          </a:p>
        </p:txBody>
      </p:sp>
      <p:sp>
        <p:nvSpPr>
          <p:cNvPr id="1048720" name="Text Placeholder 3"/>
          <p:cNvSpPr>
            <a:spLocks noGrp="1"/>
          </p:cNvSpPr>
          <p:nvPr>
            <p:ph type="body" sz="half" idx="2"/>
          </p:nvPr>
        </p:nvSpPr>
        <p:spPr/>
        <p:txBody>
          <a:bodyPr>
            <a:normAutofit/>
          </a:bodyPr>
          <a:lstStyle/>
          <a:p>
            <a:r>
              <a:rPr lang="en-US" sz="2400" dirty="0">
                <a:solidFill>
                  <a:srgbClr val="FFCB00"/>
                </a:solidFill>
              </a:rPr>
              <a:t>An</a:t>
            </a:r>
            <a:r>
              <a:rPr lang="en-US" sz="2400" b="1" dirty="0">
                <a:solidFill>
                  <a:srgbClr val="FFCB00"/>
                </a:solidFill>
              </a:rPr>
              <a:t> infrared sensor </a:t>
            </a:r>
            <a:r>
              <a:rPr lang="en-US" sz="2400" dirty="0">
                <a:solidFill>
                  <a:srgbClr val="FFCB00"/>
                </a:solidFill>
              </a:rPr>
              <a:t>is an electronic device, that emits in order to sense some aspects of the surroundings. An </a:t>
            </a:r>
            <a:r>
              <a:rPr lang="en-US" sz="2400" b="1" dirty="0">
                <a:solidFill>
                  <a:srgbClr val="FFCB00"/>
                </a:solidFill>
              </a:rPr>
              <a:t>IR sensor</a:t>
            </a:r>
            <a:r>
              <a:rPr lang="en-US" sz="2400" dirty="0">
                <a:solidFill>
                  <a:srgbClr val="FFCB00"/>
                </a:solidFill>
              </a:rPr>
              <a:t> can measure the heat of an object as well as detects the motion. These types of </a:t>
            </a:r>
            <a:r>
              <a:rPr lang="en-US" sz="2400" b="1" dirty="0">
                <a:solidFill>
                  <a:srgbClr val="FFCB00"/>
                </a:solidFill>
              </a:rPr>
              <a:t>sensors</a:t>
            </a:r>
            <a:r>
              <a:rPr lang="en-US" sz="2400" dirty="0">
                <a:solidFill>
                  <a:srgbClr val="FFCB00"/>
                </a:solidFill>
              </a:rPr>
              <a:t> measure only </a:t>
            </a:r>
            <a:r>
              <a:rPr lang="en-US" sz="2400" b="1" dirty="0">
                <a:solidFill>
                  <a:srgbClr val="FFCB00"/>
                </a:solidFill>
              </a:rPr>
              <a:t>infrared</a:t>
            </a:r>
            <a:r>
              <a:rPr lang="en-US" sz="2400" dirty="0">
                <a:solidFill>
                  <a:srgbClr val="FFCB00"/>
                </a:solidFill>
              </a:rPr>
              <a:t> radiation, rather than emitting it that is called a passive IR sensor.</a:t>
            </a:r>
            <a:endParaRPr lang="en-IN" sz="2400" dirty="0">
              <a:solidFill>
                <a:srgbClr val="FFCB00"/>
              </a:solidFill>
            </a:endParaRPr>
          </a:p>
        </p:txBody>
      </p:sp>
      <p:pic>
        <p:nvPicPr>
          <p:cNvPr id="2097162" name="Picture 4"/>
          <p:cNvPicPr>
            <a:picLocks noChangeAspect="1"/>
          </p:cNvPicPr>
          <p:nvPr/>
        </p:nvPicPr>
        <p:blipFill>
          <a:blip r:embed="rId2"/>
          <a:stretch>
            <a:fillRect/>
          </a:stretch>
        </p:blipFill>
        <p:spPr>
          <a:xfrm>
            <a:off x="7852530" y="1808713"/>
            <a:ext cx="3451574" cy="31578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1"/>
          <p:cNvSpPr>
            <a:spLocks noGrp="1"/>
          </p:cNvSpPr>
          <p:nvPr>
            <p:ph type="title"/>
          </p:nvPr>
        </p:nvSpPr>
        <p:spPr>
          <a:xfrm>
            <a:off x="1141410" y="288643"/>
            <a:ext cx="5934508" cy="1639886"/>
          </a:xfrm>
        </p:spPr>
        <p:txBody>
          <a:bodyPr>
            <a:normAutofit/>
          </a:bodyPr>
          <a:lstStyle/>
          <a:p>
            <a:r>
              <a:rPr lang="en-US" sz="4800" dirty="0">
                <a:solidFill>
                  <a:srgbClr val="002060"/>
                </a:solidFill>
              </a:rPr>
              <a:t>SERVO MOTOR</a:t>
            </a:r>
            <a:endParaRPr lang="en-IN" sz="4800" dirty="0">
              <a:solidFill>
                <a:srgbClr val="002060"/>
              </a:solidFill>
            </a:endParaRPr>
          </a:p>
        </p:txBody>
      </p:sp>
      <p:sp>
        <p:nvSpPr>
          <p:cNvPr id="1048722" name="Text Placeholder 3"/>
          <p:cNvSpPr>
            <a:spLocks noGrp="1"/>
          </p:cNvSpPr>
          <p:nvPr>
            <p:ph type="body" sz="half" idx="2"/>
          </p:nvPr>
        </p:nvSpPr>
        <p:spPr/>
        <p:txBody>
          <a:bodyPr/>
          <a:lstStyle/>
          <a:p>
            <a:r>
              <a:rPr lang="en-US" sz="2400" dirty="0">
                <a:solidFill>
                  <a:srgbClr val="FFFF00"/>
                </a:solidFill>
              </a:rPr>
              <a:t>A </a:t>
            </a:r>
            <a:r>
              <a:rPr lang="en-US" sz="2400" b="1" dirty="0">
                <a:solidFill>
                  <a:srgbClr val="FFFF00"/>
                </a:solidFill>
              </a:rPr>
              <a:t>servo motor</a:t>
            </a:r>
            <a:r>
              <a:rPr lang="en-US" sz="2400" dirty="0">
                <a:solidFill>
                  <a:srgbClr val="FFFF00"/>
                </a:solidFill>
              </a:rPr>
              <a:t> is an electrical device which can push or rotate an object with great precision. If you want to rotate and object at some specific angles or distance, then you use </a:t>
            </a:r>
            <a:r>
              <a:rPr lang="en-US" sz="2400" b="1" dirty="0">
                <a:solidFill>
                  <a:srgbClr val="FFFF00"/>
                </a:solidFill>
              </a:rPr>
              <a:t>servo motor</a:t>
            </a:r>
            <a:r>
              <a:rPr lang="en-US" sz="2400" dirty="0">
                <a:solidFill>
                  <a:srgbClr val="FFFF00"/>
                </a:solidFill>
              </a:rPr>
              <a:t>. It is just made up of simple </a:t>
            </a:r>
            <a:r>
              <a:rPr lang="en-US" sz="2400" b="1" dirty="0">
                <a:solidFill>
                  <a:srgbClr val="FFFF00"/>
                </a:solidFill>
              </a:rPr>
              <a:t>motor</a:t>
            </a:r>
            <a:r>
              <a:rPr lang="en-US" sz="2400" dirty="0">
                <a:solidFill>
                  <a:srgbClr val="FFFF00"/>
                </a:solidFill>
              </a:rPr>
              <a:t> which run through </a:t>
            </a:r>
            <a:r>
              <a:rPr lang="en-US" sz="2400" b="1" dirty="0">
                <a:solidFill>
                  <a:srgbClr val="FFFF00"/>
                </a:solidFill>
              </a:rPr>
              <a:t>servo</a:t>
            </a:r>
            <a:r>
              <a:rPr lang="en-US" sz="2400" dirty="0">
                <a:solidFill>
                  <a:srgbClr val="FFFF00"/>
                </a:solidFill>
              </a:rPr>
              <a:t> mechanism.</a:t>
            </a:r>
            <a:endParaRPr lang="en-IN" dirty="0">
              <a:solidFill>
                <a:srgbClr val="FFFF00"/>
              </a:solidFill>
            </a:endParaRPr>
          </a:p>
        </p:txBody>
      </p:sp>
      <p:pic>
        <p:nvPicPr>
          <p:cNvPr id="2097163" name="Picture 4"/>
          <p:cNvPicPr>
            <a:picLocks noChangeAspect="1"/>
          </p:cNvPicPr>
          <p:nvPr/>
        </p:nvPicPr>
        <p:blipFill>
          <a:blip r:embed="rId2"/>
          <a:stretch>
            <a:fillRect/>
          </a:stretch>
        </p:blipFill>
        <p:spPr>
          <a:xfrm>
            <a:off x="7542487" y="1405523"/>
            <a:ext cx="3337547" cy="333754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1611</Words>
  <Application>Microsoft Office PowerPoint</Application>
  <PresentationFormat>Widescreen</PresentationFormat>
  <Paragraphs>121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Circuit</vt:lpstr>
      <vt:lpstr>HOME AUTOMATION SYSTEM</vt:lpstr>
      <vt:lpstr>PowerPoint Presentation</vt:lpstr>
      <vt:lpstr>PowerPoint Presentation</vt:lpstr>
      <vt:lpstr>Functional overview: (controlling &amp; monitoring devices over the internet)</vt:lpstr>
      <vt:lpstr>PowerPoint Presentation</vt:lpstr>
      <vt:lpstr>PowerPoint Presentation</vt:lpstr>
      <vt:lpstr>Node MCU esp8266</vt:lpstr>
      <vt:lpstr>IR SENSOR</vt:lpstr>
      <vt:lpstr>SERVO MOTOR</vt:lpstr>
      <vt:lpstr>DC ADAPTER</vt:lpstr>
      <vt:lpstr>RESISTORS</vt:lpstr>
      <vt:lpstr>JUMPER WIRES &amp; CONNECTING WIRES</vt:lpstr>
      <vt:lpstr>LED</vt:lpstr>
      <vt:lpstr>VERO BOARD</vt:lpstr>
      <vt:lpstr>VOLTAGE REGULATER(IC 7805)</vt:lpstr>
      <vt:lpstr>TEMPERATURE SENSOR</vt:lpstr>
      <vt:lpstr>GAS SENSOR</vt:lpstr>
      <vt:lpstr>PowerPoint Presentation</vt:lpstr>
      <vt:lpstr>Advantages:</vt:lpstr>
      <vt:lpstr>DISADVANTAGES:</vt:lpstr>
      <vt:lpstr>FUTURE WORKS</vt:lpstr>
      <vt:lpstr>Lesson learned</vt:lpstr>
      <vt:lpstr>CHALLENGES</vt:lpstr>
      <vt:lpstr>PROVED</vt:lpstr>
      <vt:lpstr>REFERENCE:</vt:lpstr>
      <vt:lpstr>REFERENCE</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SYSTEM</dc:title>
  <dc:creator>DELL</dc:creator>
  <cp:lastModifiedBy>kanjilal.debarun@gmail.com</cp:lastModifiedBy>
  <cp:revision>3</cp:revision>
  <dcterms:created xsi:type="dcterms:W3CDTF">2020-02-28T03:13:42Z</dcterms:created>
  <dcterms:modified xsi:type="dcterms:W3CDTF">2020-04-24T11:30:30Z</dcterms:modified>
</cp:coreProperties>
</file>